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handoutMasterIdLst>
    <p:handoutMasterId r:id="rId15"/>
  </p:handoutMasterIdLst>
  <p:sldIdLst>
    <p:sldId id="256" r:id="rId2"/>
    <p:sldId id="257" r:id="rId3"/>
    <p:sldId id="270" r:id="rId4"/>
    <p:sldId id="271" r:id="rId5"/>
    <p:sldId id="267" r:id="rId6"/>
    <p:sldId id="268" r:id="rId7"/>
    <p:sldId id="269" r:id="rId8"/>
    <p:sldId id="258" r:id="rId9"/>
    <p:sldId id="260" r:id="rId10"/>
    <p:sldId id="261" r:id="rId11"/>
    <p:sldId id="262" r:id="rId12"/>
    <p:sldId id="263" r:id="rId13"/>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5897" autoAdjust="0"/>
  </p:normalViewPr>
  <p:slideViewPr>
    <p:cSldViewPr>
      <p:cViewPr>
        <p:scale>
          <a:sx n="135" d="100"/>
          <a:sy n="135" d="100"/>
        </p:scale>
        <p:origin x="-416" y="0"/>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1/8/23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1/8/23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1/8/23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1/8/23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1/8/23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1/8/23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1/8/23</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1/8/23</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1/8/23</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1/8/23</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1/8/23</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1/8/23</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1/8/23</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file:////Users/ubugunovartem/Library/Group%20Containers/UBF8T346G9.ms/WebArchiveCopyPasteTempFiles/com.microsoft.Word/wd98iueQPlNywAAAABJRU5ErkJggg==" TargetMode="External"/><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file:////Users/ubugunovartem/Library/Group%20Containers/UBF8T346G9.ms/WebArchiveCopyPasteTempFiles/com.microsoft.Word/wd98iueQPlNywAAAABJRU5ErkJggg=="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file:////Users/ubugunovartem/Library/Group%20Containers/UBF8T346G9.ms/WebArchiveCopyPasteTempFiles/com.microsoft.Word/zpGTtKdyvgQdstOBXUV4vLVV6aULoZ0gsjd5K0B2QsMIs4uh4pfHntfZFzIv195HXtI-HJUkT-JRIIbC8KBCKcbwG8cTMQRu_JXuXr0nFDzBFfwjZMuIo9eR_8G9ClksrU5eDFTIn4er-4kEiQ" TargetMode="External"/><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file:////Users/ubugunovartem/Library/Group%20Containers/UBF8T346G9.ms/WebArchiveCopyPasteTempFiles/com.microsoft.Word/GHiNYYfNBUSqiHAltqYWH3UBg75IwLrgUQg6mdjEBCavwVxRzXK10N7PD1FIVb7pmRgTe5RG5MQ9T1X7SzjOQc3tVIHn2WnT7MKb2Adeud--VNC61i9oMxgt2ERQP7wyc67TI_O-QQNzb6kZhA"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8820472" cy="2667000"/>
          </a:xfrm>
        </p:spPr>
        <p:txBody>
          <a:bodyPr/>
          <a:lstStyle/>
          <a:p>
            <a:r>
              <a:rPr lang="zh-TW" altLang="en-US" sz="4000" b="1" kern="0" dirty="0">
                <a:effectLst/>
              </a:rPr>
              <a:t>圖像處理方法在車道檢測中的使用期末計畫書</a:t>
            </a:r>
            <a:br>
              <a:rPr lang="zh-TW" altLang="en-US" sz="4000" kern="100" dirty="0">
                <a:effectLst/>
              </a:rPr>
            </a:br>
            <a:r>
              <a:rPr lang="en-US" sz="4000" kern="0" dirty="0">
                <a:effectLst/>
              </a:rPr>
              <a:t>The use of Image Processing methods in Lane Detection</a:t>
            </a:r>
            <a:endParaRPr lang="en-US" sz="4000" dirty="0"/>
          </a:p>
        </p:txBody>
      </p:sp>
      <p:sp>
        <p:nvSpPr>
          <p:cNvPr id="3" name="Subtitle 2"/>
          <p:cNvSpPr>
            <a:spLocks noGrp="1"/>
          </p:cNvSpPr>
          <p:nvPr>
            <p:ph type="subTitle" idx="1"/>
          </p:nvPr>
        </p:nvSpPr>
        <p:spPr/>
        <p:txBody>
          <a:bodyPr/>
          <a:lstStyle/>
          <a:p>
            <a:r>
              <a:rPr lang="en-US" altLang="zh-TW" dirty="0"/>
              <a:t>G11016025</a:t>
            </a:r>
          </a:p>
          <a:p>
            <a:r>
              <a:rPr lang="en-US"/>
              <a:t>阿力</a:t>
            </a:r>
            <a:endParaRPr lang="en-US" dirty="0"/>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9EA377-BC48-CFDE-45B4-BD4FE0D53576}"/>
              </a:ext>
            </a:extLst>
          </p:cNvPr>
          <p:cNvSpPr txBox="1"/>
          <p:nvPr/>
        </p:nvSpPr>
        <p:spPr>
          <a:xfrm>
            <a:off x="3142084" y="1700808"/>
            <a:ext cx="6096000" cy="369332"/>
          </a:xfrm>
          <a:prstGeom prst="rect">
            <a:avLst/>
          </a:prstGeom>
          <a:noFill/>
        </p:spPr>
        <p:txBody>
          <a:bodyPr wrap="square">
            <a:spAutoFit/>
          </a:bodyPr>
          <a:lstStyle/>
          <a:p>
            <a:pPr indent="381000" algn="just"/>
            <a:r>
              <a:rPr lang="zh-TW" sz="1800" kern="100">
                <a:effectLst/>
                <a:latin typeface="Calibri" panose="020F0502020204030204" pitchFamily="34" charset="0"/>
                <a:ea typeface="BiauKai" panose="02010601000101010101" pitchFamily="2" charset="-120"/>
                <a:cs typeface="Times New Roman" panose="02020603050405020304" pitchFamily="18" charset="0"/>
              </a:rPr>
              <a:t>這就是霍夫變換線檢測代碼的樣子。</a:t>
            </a:r>
            <a:endParaRPr lang="en-CN" sz="14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7" name="Rectangle 2">
            <a:extLst>
              <a:ext uri="{FF2B5EF4-FFF2-40B4-BE49-F238E27FC236}">
                <a16:creationId xmlns:a16="http://schemas.microsoft.com/office/drawing/2014/main" id="{40636E4A-6890-A677-3A3B-A7AAFB56FE07}"/>
              </a:ext>
            </a:extLst>
          </p:cNvPr>
          <p:cNvSpPr>
            <a:spLocks noChangeArrowheads="1"/>
          </p:cNvSpPr>
          <p:nvPr/>
        </p:nvSpPr>
        <p:spPr bwMode="auto">
          <a:xfrm>
            <a:off x="3718149" y="2070140"/>
            <a:ext cx="153278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pic>
        <p:nvPicPr>
          <p:cNvPr id="3073" name="Picture 8">
            <a:extLst>
              <a:ext uri="{FF2B5EF4-FFF2-40B4-BE49-F238E27FC236}">
                <a16:creationId xmlns:a16="http://schemas.microsoft.com/office/drawing/2014/main" id="{929D2A07-52D1-38A7-911C-599F34AF7CA2}"/>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718148" y="2070140"/>
            <a:ext cx="4497261" cy="3709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89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250B92-F45C-9472-D61B-BC20F148F18F}"/>
              </a:ext>
            </a:extLst>
          </p:cNvPr>
          <p:cNvSpPr txBox="1"/>
          <p:nvPr/>
        </p:nvSpPr>
        <p:spPr>
          <a:xfrm>
            <a:off x="1341884" y="404664"/>
            <a:ext cx="9217024" cy="923330"/>
          </a:xfrm>
          <a:prstGeom prst="rect">
            <a:avLst/>
          </a:prstGeom>
          <a:noFill/>
        </p:spPr>
        <p:txBody>
          <a:bodyPr wrap="square">
            <a:spAutoFit/>
          </a:bodyPr>
          <a:lstStyle/>
          <a:p>
            <a:pPr indent="304800" algn="just"/>
            <a:r>
              <a:rPr lang="zh-TW" sz="1800" kern="100" dirty="0">
                <a:effectLst/>
                <a:latin typeface="Calibri" panose="020F0502020204030204" pitchFamily="34" charset="0"/>
                <a:ea typeface="BiauKai" panose="02010601000101010101" pitchFamily="2" charset="-120"/>
                <a:cs typeface="Times New Roman" panose="02020603050405020304" pitchFamily="18" charset="0"/>
              </a:rPr>
              <a:t>需要對檢測到的多條線進行平均以得出平均線。部分重新定位的車道線需要外推以外推到完整的車道線。左側車道線應為負坡度，右側車道線應為正坡度。 我們將忽略垂直線（斜率</a:t>
            </a:r>
            <a:r>
              <a:rPr lang="ru-RU" sz="1800" kern="100" dirty="0">
                <a:effectLst/>
                <a:latin typeface="BiauKai" panose="02010601000101010101" pitchFamily="2" charset="-120"/>
                <a:ea typeface="DengXian" panose="02010600030101010101" pitchFamily="2" charset="-122"/>
                <a:cs typeface="Times New Roman" panose="02020603050405020304" pitchFamily="18" charset="0"/>
              </a:rPr>
              <a:t> 0 </a:t>
            </a:r>
            <a:r>
              <a:rPr lang="zh-TW" sz="1800" kern="100" dirty="0">
                <a:effectLst/>
                <a:latin typeface="Calibri" panose="020F0502020204030204" pitchFamily="34" charset="0"/>
                <a:ea typeface="BiauKai" panose="02010601000101010101" pitchFamily="2" charset="-120"/>
                <a:cs typeface="Times New Roman" panose="02020603050405020304" pitchFamily="18" charset="0"/>
              </a:rPr>
              <a:t>中的分母）我們將根據線斜率和基於公式</a:t>
            </a:r>
            <a:r>
              <a:rPr lang="ru-RU" sz="1800" kern="100" dirty="0">
                <a:effectLst/>
                <a:latin typeface="BiauKai" panose="02010601000101010101" pitchFamily="2" charset="-120"/>
                <a:ea typeface="DengXian" panose="02010600030101010101" pitchFamily="2" charset="-122"/>
                <a:cs typeface="Times New Roman" panose="02020603050405020304" pitchFamily="18" charset="0"/>
              </a:rPr>
              <a:t> </a:t>
            </a:r>
            <a:r>
              <a:rPr lang="ru-RU" sz="1800" kern="100" dirty="0" err="1">
                <a:effectLst/>
                <a:latin typeface="BiauKai" panose="02010601000101010101" pitchFamily="2" charset="-120"/>
                <a:ea typeface="DengXian" panose="02010600030101010101" pitchFamily="2" charset="-122"/>
                <a:cs typeface="Times New Roman" panose="02020603050405020304" pitchFamily="18" charset="0"/>
              </a:rPr>
              <a:t>b</a:t>
            </a:r>
            <a:r>
              <a:rPr lang="ru-RU" sz="1800" kern="100" dirty="0">
                <a:effectLst/>
                <a:latin typeface="BiauKai" panose="02010601000101010101" pitchFamily="2" charset="-120"/>
                <a:ea typeface="DengXian" panose="02010600030101010101" pitchFamily="2" charset="-122"/>
                <a:cs typeface="Times New Roman" panose="02020603050405020304" pitchFamily="18" charset="0"/>
              </a:rPr>
              <a:t>= </a:t>
            </a:r>
            <a:r>
              <a:rPr lang="ru-RU" sz="1800" kern="100" dirty="0" err="1">
                <a:effectLst/>
                <a:latin typeface="BiauKai" panose="02010601000101010101" pitchFamily="2" charset="-120"/>
                <a:ea typeface="DengXian" panose="02010600030101010101" pitchFamily="2" charset="-122"/>
                <a:cs typeface="Times New Roman" panose="02020603050405020304" pitchFamily="18" charset="0"/>
              </a:rPr>
              <a:t>y-mx</a:t>
            </a:r>
            <a:r>
              <a:rPr lang="ru-RU" sz="1800" kern="100" dirty="0">
                <a:effectLst/>
                <a:latin typeface="BiauKai" panose="02010601000101010101" pitchFamily="2" charset="-120"/>
                <a:ea typeface="DengXian" panose="02010600030101010101" pitchFamily="2" charset="-122"/>
                <a:cs typeface="Times New Roman" panose="02020603050405020304" pitchFamily="18" charset="0"/>
              </a:rPr>
              <a:t> </a:t>
            </a:r>
            <a:r>
              <a:rPr lang="zh-TW" sz="1800" kern="100" dirty="0">
                <a:effectLst/>
                <a:latin typeface="Calibri" panose="020F0502020204030204" pitchFamily="34" charset="0"/>
                <a:ea typeface="BiauKai" panose="02010601000101010101" pitchFamily="2" charset="-120"/>
                <a:cs typeface="Times New Roman" panose="02020603050405020304" pitchFamily="18" charset="0"/>
              </a:rPr>
              <a:t>的截距收集左線和右線。</a:t>
            </a:r>
            <a:endParaRPr lang="en-CN" sz="14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Rectangle 2">
            <a:extLst>
              <a:ext uri="{FF2B5EF4-FFF2-40B4-BE49-F238E27FC236}">
                <a16:creationId xmlns:a16="http://schemas.microsoft.com/office/drawing/2014/main" id="{A18BF822-F3F3-5CB9-6621-D56B8EF93605}"/>
              </a:ext>
            </a:extLst>
          </p:cNvPr>
          <p:cNvSpPr>
            <a:spLocks noChangeArrowheads="1"/>
          </p:cNvSpPr>
          <p:nvPr/>
        </p:nvSpPr>
        <p:spPr bwMode="auto">
          <a:xfrm>
            <a:off x="2998068" y="1311143"/>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p:pic>
        <p:nvPicPr>
          <p:cNvPr id="4097" name="Picture 9" descr="A picture containing sky, window, different, colorful&#10;&#10;Description automatically generated">
            <a:extLst>
              <a:ext uri="{FF2B5EF4-FFF2-40B4-BE49-F238E27FC236}">
                <a16:creationId xmlns:a16="http://schemas.microsoft.com/office/drawing/2014/main" id="{9A86520A-31F6-C6FF-4C1B-FB5C3A0E7EA7}"/>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538128" y="1327994"/>
            <a:ext cx="4824536" cy="5202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02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結果</a:t>
            </a:r>
            <a:endParaRPr lang="en-US" dirty="0"/>
          </a:p>
        </p:txBody>
      </p:sp>
      <p:sp>
        <p:nvSpPr>
          <p:cNvPr id="7" name="Text Placeholder 3">
            <a:extLst>
              <a:ext uri="{FF2B5EF4-FFF2-40B4-BE49-F238E27FC236}">
                <a16:creationId xmlns:a16="http://schemas.microsoft.com/office/drawing/2014/main" id="{13BE748D-355F-1E17-A24B-C10ADB3AE9A5}"/>
              </a:ext>
            </a:extLst>
          </p:cNvPr>
          <p:cNvSpPr>
            <a:spLocks noGrp="1"/>
          </p:cNvSpPr>
          <p:nvPr>
            <p:ph idx="1"/>
          </p:nvPr>
        </p:nvSpPr>
        <p:spPr/>
        <p:txBody>
          <a:bodyPr>
            <a:normAutofit lnSpcReduction="10000"/>
          </a:bodyPr>
          <a:lstStyle/>
          <a:p>
            <a:r>
              <a:rPr lang="zh-TW" altLang="en-US" dirty="0"/>
              <a:t>本文基於圖像處理技術，結合 </a:t>
            </a:r>
            <a:r>
              <a:rPr lang="en-US" dirty="0"/>
              <a:t>OpenCV</a:t>
            </a:r>
            <a:r>
              <a:rPr lang="zh-TW" altLang="en-US" dirty="0"/>
              <a:t>開源的計算機 視覺函數庫進行實驗任務，首先，為了提高任務檢測的</a:t>
            </a:r>
            <a:r>
              <a:rPr lang="zh-TW" altLang="en-US"/>
              <a:t>準確。性</a:t>
            </a:r>
            <a:r>
              <a:rPr lang="zh-TW" altLang="en-US" dirty="0"/>
              <a:t>，將車道線檢測所用的彩色圖轉換為灰度圖；然後通過</a:t>
            </a:r>
            <a:r>
              <a:rPr lang="en-US" dirty="0" err="1"/>
              <a:t>Canny</a:t>
            </a:r>
            <a:r>
              <a:rPr lang="en-US" dirty="0"/>
              <a:t> </a:t>
            </a:r>
            <a:r>
              <a:rPr lang="zh-TW" altLang="en-US" dirty="0"/>
              <a:t>邊緣檢測算子提取圖中的車道邊緣；同時，為了減少檢測 過程中的環境干擾和提高檢測效率，獲取了圖中的感興趣區 域；最後利用霍夫變換對車道線進行擬合，在此過程中依據 所獲取直線的斜率對左右車道線分別擬合，並利用離群值過 濾剔除掉那些因為誤差而被識別出來的直線，並結合最小二。</a:t>
            </a:r>
            <a:endParaRPr lang="en-CN" dirty="0"/>
          </a:p>
        </p:txBody>
      </p:sp>
    </p:spTree>
    <p:extLst>
      <p:ext uri="{BB962C8B-B14F-4D97-AF65-F5344CB8AC3E}">
        <p14:creationId xmlns:p14="http://schemas.microsoft.com/office/powerpoint/2010/main" val="179730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zh-TW" altLang="en-US" b="1" kern="2200" dirty="0">
                <a:effectLst/>
                <a:latin typeface="BiauKai" panose="02010601000101010101" pitchFamily="2" charset="-120"/>
                <a:ea typeface="BiauKai" panose="02010601000101010101" pitchFamily="2" charset="-120"/>
                <a:cs typeface="Times New Roman" panose="02020603050405020304" pitchFamily="18" charset="0"/>
              </a:rPr>
              <a:t>第一節 介紹</a:t>
            </a:r>
            <a:endParaRPr lang="en-US" dirty="0"/>
          </a:p>
        </p:txBody>
      </p:sp>
      <p:sp>
        <p:nvSpPr>
          <p:cNvPr id="14" name="Content Placeholder 13"/>
          <p:cNvSpPr>
            <a:spLocks noGrp="1"/>
          </p:cNvSpPr>
          <p:nvPr>
            <p:ph idx="1"/>
          </p:nvPr>
        </p:nvSpPr>
        <p:spPr/>
        <p:txBody>
          <a:bodyPr>
            <a:normAutofit/>
          </a:bodyPr>
          <a:lstStyle/>
          <a:p>
            <a:pPr algn="just">
              <a:lnSpc>
                <a:spcPct val="173000"/>
              </a:lnSpc>
              <a:spcBef>
                <a:spcPts val="1300"/>
              </a:spcBef>
              <a:spcAft>
                <a:spcPts val="0"/>
              </a:spcAft>
            </a:pPr>
            <a:r>
              <a:rPr lang="en-US" altLang="zh-TW" b="1" kern="100" dirty="0">
                <a:effectLst/>
                <a:latin typeface="BiauKai" panose="02010601000101010101" pitchFamily="2" charset="-120"/>
                <a:ea typeface="BiauKai" panose="02010601000101010101" pitchFamily="2" charset="-120"/>
                <a:cs typeface="Times New Roman" panose="02020603050405020304" pitchFamily="18" charset="0"/>
              </a:rPr>
              <a:t>1-1</a:t>
            </a:r>
            <a:r>
              <a:rPr lang="zh-TW" altLang="en-US" b="1" kern="100" dirty="0">
                <a:effectLst/>
                <a:latin typeface="BiauKai" panose="02010601000101010101" pitchFamily="2" charset="-120"/>
                <a:ea typeface="BiauKai" panose="02010601000101010101" pitchFamily="2" charset="-120"/>
                <a:cs typeface="Times New Roman" panose="02020603050405020304" pitchFamily="18" charset="0"/>
              </a:rPr>
              <a:t>背景 </a:t>
            </a:r>
            <a:endParaRPr lang="zh-TW" altLang="en-US" b="1" kern="100" dirty="0">
              <a:effectLst/>
              <a:latin typeface="等线 Light" panose="02010600030101010101" pitchFamily="2" charset="-122"/>
              <a:ea typeface="等线 Light" panose="02010600030101010101" pitchFamily="2" charset="-122"/>
              <a:cs typeface="Times New Roman" panose="02020603050405020304" pitchFamily="18" charset="0"/>
            </a:endParaRPr>
          </a:p>
          <a:p>
            <a:pPr marL="0" marR="0" indent="0" algn="just">
              <a:spcBef>
                <a:spcPts val="0"/>
              </a:spcBef>
              <a:spcAft>
                <a:spcPts val="0"/>
              </a:spcAft>
              <a:buNone/>
            </a:pPr>
            <a:r>
              <a:rPr lang="en-US" altLang="zh-TW" kern="0" dirty="0">
                <a:effectLst/>
                <a:latin typeface="BiauKai" panose="02010601000101010101" pitchFamily="2" charset="-120"/>
                <a:ea typeface="BiauKai" panose="02010601000101010101" pitchFamily="2" charset="-120"/>
                <a:cs typeface="宋体" panose="02010600030101010101" pitchFamily="2" charset="-122"/>
              </a:rPr>
              <a:t>      </a:t>
            </a:r>
            <a:r>
              <a:rPr lang="zh-TW" altLang="en-US" kern="0" dirty="0">
                <a:effectLst/>
                <a:latin typeface="BiauKai" panose="02010601000101010101" pitchFamily="2" charset="-120"/>
                <a:ea typeface="BiauKai" panose="02010601000101010101" pitchFamily="2" charset="-120"/>
                <a:cs typeface="宋体" panose="02010600030101010101" pitchFamily="2" charset="-122"/>
              </a:rPr>
              <a:t>隨著自動駕駛汽車數量的不斷增加，自動駕駛汽車成為一個非常重要的問題。可以準確識別車道線。 通過調用</a:t>
            </a:r>
            <a:r>
              <a:rPr lang="en-US" kern="0" dirty="0">
                <a:effectLst/>
                <a:latin typeface="BiauKai" panose="02010601000101010101" pitchFamily="2" charset="-120"/>
                <a:ea typeface="BiauKai" panose="02010601000101010101" pitchFamily="2" charset="-120"/>
                <a:cs typeface="宋体" panose="02010600030101010101" pitchFamily="2" charset="-122"/>
              </a:rPr>
              <a:t>canny</a:t>
            </a:r>
            <a:r>
              <a:rPr lang="zh-TW" altLang="en-US" kern="0" dirty="0">
                <a:effectLst/>
                <a:latin typeface="BiauKai" panose="02010601000101010101" pitchFamily="2" charset="-120"/>
                <a:ea typeface="BiauKai" panose="02010601000101010101" pitchFamily="2" charset="-120"/>
                <a:cs typeface="宋体" panose="02010600030101010101" pitchFamily="2" charset="-122"/>
              </a:rPr>
              <a:t>函數和霍夫變換進行仿真實驗在 </a:t>
            </a:r>
            <a:r>
              <a:rPr lang="en-US" kern="0" dirty="0">
                <a:effectLst/>
                <a:latin typeface="BiauKai" panose="02010601000101010101" pitchFamily="2" charset="-120"/>
                <a:ea typeface="BiauKai" panose="02010601000101010101" pitchFamily="2" charset="-120"/>
                <a:cs typeface="宋体" panose="02010600030101010101" pitchFamily="2" charset="-122"/>
              </a:rPr>
              <a:t>OpenCV </a:t>
            </a:r>
            <a:r>
              <a:rPr lang="zh-TW" altLang="en-US" kern="0" dirty="0">
                <a:effectLst/>
                <a:latin typeface="BiauKai" panose="02010601000101010101" pitchFamily="2" charset="-120"/>
                <a:ea typeface="BiauKai" panose="02010601000101010101" pitchFamily="2" charset="-120"/>
                <a:cs typeface="宋体" panose="02010600030101010101" pitchFamily="2" charset="-122"/>
              </a:rPr>
              <a:t>的函數庫中。 實驗結果表明，該技術比傳統技術具有更好的精度檢測。 通過該實驗，可以實現自動駕駛車輛的車道檢測。</a:t>
            </a:r>
            <a:endParaRPr lang="zh-TW" altLang="en-US"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D4CE-09B3-55B4-E175-C18D30D23E7D}"/>
              </a:ext>
            </a:extLst>
          </p:cNvPr>
          <p:cNvSpPr>
            <a:spLocks noGrp="1"/>
          </p:cNvSpPr>
          <p:nvPr>
            <p:ph type="title"/>
          </p:nvPr>
        </p:nvSpPr>
        <p:spPr/>
        <p:txBody>
          <a:bodyPr/>
          <a:lstStyle/>
          <a:p>
            <a:endParaRPr lang="en-CN"/>
          </a:p>
        </p:txBody>
      </p:sp>
      <p:sp>
        <p:nvSpPr>
          <p:cNvPr id="3" name="Content Placeholder 2">
            <a:extLst>
              <a:ext uri="{FF2B5EF4-FFF2-40B4-BE49-F238E27FC236}">
                <a16:creationId xmlns:a16="http://schemas.microsoft.com/office/drawing/2014/main" id="{BBA33E40-9671-4058-2C3E-C70F2D7C18A2}"/>
              </a:ext>
            </a:extLst>
          </p:cNvPr>
          <p:cNvSpPr>
            <a:spLocks noGrp="1"/>
          </p:cNvSpPr>
          <p:nvPr>
            <p:ph idx="1"/>
          </p:nvPr>
        </p:nvSpPr>
        <p:spPr/>
        <p:txBody>
          <a:bodyPr>
            <a:normAutofit/>
          </a:bodyPr>
          <a:lstStyle/>
          <a:p>
            <a:pPr algn="just">
              <a:lnSpc>
                <a:spcPct val="173000"/>
              </a:lnSpc>
              <a:spcBef>
                <a:spcPts val="1300"/>
              </a:spcBef>
              <a:spcAft>
                <a:spcPts val="0"/>
              </a:spcAft>
            </a:pPr>
            <a:r>
              <a:rPr lang="en-US" altLang="zh-TW" sz="2800" b="1" kern="100" dirty="0">
                <a:effectLst/>
                <a:latin typeface="BiauKai" panose="02010601000101010101" pitchFamily="2" charset="-120"/>
                <a:ea typeface="BiauKai" panose="02010601000101010101" pitchFamily="2" charset="-120"/>
                <a:cs typeface="Times New Roman" panose="02020603050405020304" pitchFamily="18" charset="0"/>
              </a:rPr>
              <a:t>1-2 </a:t>
            </a:r>
            <a:r>
              <a:rPr lang="zh-TW" altLang="en-US" sz="2800" b="1" kern="100" dirty="0">
                <a:effectLst/>
                <a:latin typeface="BiauKai" panose="02010601000101010101" pitchFamily="2" charset="-120"/>
                <a:ea typeface="BiauKai" panose="02010601000101010101" pitchFamily="2" charset="-120"/>
                <a:cs typeface="Times New Roman" panose="02020603050405020304" pitchFamily="18" charset="0"/>
              </a:rPr>
              <a:t>動機</a:t>
            </a:r>
            <a:endParaRPr lang="zh-TW" altLang="en-US" sz="28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a:p>
            <a:pPr marL="0" marR="0" indent="0" algn="just">
              <a:spcBef>
                <a:spcPts val="0"/>
              </a:spcBef>
              <a:spcAft>
                <a:spcPts val="0"/>
              </a:spcAft>
              <a:buNone/>
            </a:pPr>
            <a:r>
              <a:rPr lang="en-US" altLang="zh-TW" sz="2800" kern="0" dirty="0">
                <a:effectLst/>
                <a:latin typeface="BiauKai" panose="02010601000101010101" pitchFamily="2" charset="-120"/>
                <a:ea typeface="BiauKai" panose="02010601000101010101" pitchFamily="2" charset="-120"/>
                <a:cs typeface="宋体" panose="02010600030101010101" pitchFamily="2" charset="-122"/>
              </a:rPr>
              <a:t>     </a:t>
            </a:r>
            <a:r>
              <a:rPr lang="zh-TW" altLang="en-US" sz="2800" kern="0" dirty="0">
                <a:effectLst/>
                <a:latin typeface="BiauKai" panose="02010601000101010101" pitchFamily="2" charset="-120"/>
                <a:ea typeface="BiauKai" panose="02010601000101010101" pitchFamily="2" charset="-120"/>
                <a:cs typeface="宋体" panose="02010600030101010101" pitchFamily="2" charset="-122"/>
              </a:rPr>
              <a:t>車道控制是駕駛員輔助系統和自動駕駛汽車的首要任務之一。</a:t>
            </a:r>
            <a:r>
              <a:rPr lang="zh-TW" altLang="en-US" sz="2800" kern="0" dirty="0">
                <a:effectLst/>
                <a:latin typeface="BiauKai" panose="02010601000101010101" pitchFamily="2" charset="-120"/>
                <a:ea typeface="BiauKai" panose="02010601000101010101" pitchFamily="2" charset="-120"/>
                <a:cs typeface="Times New Roman" panose="02020603050405020304" pitchFamily="18" charset="0"/>
              </a:rPr>
              <a:t> </a:t>
            </a:r>
            <a:r>
              <a:rPr lang="zh-TW" altLang="en-US" sz="2800" kern="0" dirty="0">
                <a:effectLst/>
                <a:latin typeface="BiauKai" panose="02010601000101010101" pitchFamily="2" charset="-120"/>
                <a:ea typeface="BiauKai" panose="02010601000101010101" pitchFamily="2" charset="-120"/>
                <a:cs typeface="宋体" panose="02010600030101010101" pitchFamily="2" charset="-122"/>
              </a:rPr>
              <a:t>它們監控汽車沿選定路線的移動，並警告可能從指定路徑退出。</a:t>
            </a:r>
            <a:r>
              <a:rPr lang="zh-TW" altLang="en-US" sz="2800" kern="0" dirty="0">
                <a:effectLst/>
                <a:latin typeface="BiauKai" panose="02010601000101010101" pitchFamily="2" charset="-120"/>
                <a:ea typeface="BiauKai" panose="02010601000101010101" pitchFamily="2" charset="-120"/>
                <a:cs typeface="Times New Roman" panose="02020603050405020304" pitchFamily="18" charset="0"/>
              </a:rPr>
              <a:t> </a:t>
            </a:r>
            <a:r>
              <a:rPr lang="zh-TW" altLang="en-US" sz="2800" kern="0" dirty="0">
                <a:effectLst/>
                <a:latin typeface="BiauKai" panose="02010601000101010101" pitchFamily="2" charset="-120"/>
                <a:ea typeface="BiauKai" panose="02010601000101010101" pitchFamily="2" charset="-120"/>
                <a:cs typeface="宋体" panose="02010600030101010101" pitchFamily="2" charset="-122"/>
              </a:rPr>
              <a:t>在本文中，我們將介紹一種使用</a:t>
            </a:r>
            <a:r>
              <a:rPr lang="zh-TW" altLang="en-US" sz="2800" kern="0" dirty="0">
                <a:effectLst/>
                <a:latin typeface="BiauKai" panose="02010601000101010101" pitchFamily="2" charset="-120"/>
                <a:ea typeface="BiauKai" panose="02010601000101010101" pitchFamily="2" charset="-120"/>
                <a:cs typeface="Times New Roman" panose="02020603050405020304" pitchFamily="18" charset="0"/>
              </a:rPr>
              <a:t> </a:t>
            </a:r>
            <a:r>
              <a:rPr lang="en-US" sz="2800" kern="0" dirty="0">
                <a:effectLst/>
                <a:latin typeface="BiauKai" panose="02010601000101010101" pitchFamily="2" charset="-120"/>
                <a:ea typeface="BiauKai" panose="02010601000101010101" pitchFamily="2" charset="-120"/>
                <a:cs typeface="Times New Roman" panose="02020603050405020304" pitchFamily="18" charset="0"/>
              </a:rPr>
              <a:t>Python </a:t>
            </a:r>
            <a:r>
              <a:rPr lang="zh-TW" altLang="en-US" sz="2800" kern="0" dirty="0">
                <a:effectLst/>
                <a:latin typeface="BiauKai" panose="02010601000101010101" pitchFamily="2" charset="-120"/>
                <a:ea typeface="BiauKai" panose="02010601000101010101" pitchFamily="2" charset="-120"/>
                <a:cs typeface="宋体" panose="02010600030101010101" pitchFamily="2" charset="-122"/>
              </a:rPr>
              <a:t>和</a:t>
            </a:r>
            <a:r>
              <a:rPr lang="zh-TW" altLang="en-US" sz="2800" kern="0" dirty="0">
                <a:effectLst/>
                <a:latin typeface="BiauKai" panose="02010601000101010101" pitchFamily="2" charset="-120"/>
                <a:ea typeface="BiauKai" panose="02010601000101010101" pitchFamily="2" charset="-120"/>
                <a:cs typeface="Times New Roman" panose="02020603050405020304" pitchFamily="18" charset="0"/>
              </a:rPr>
              <a:t> </a:t>
            </a:r>
            <a:r>
              <a:rPr lang="en-US" sz="2800" kern="0" dirty="0">
                <a:effectLst/>
                <a:latin typeface="BiauKai" panose="02010601000101010101" pitchFamily="2" charset="-120"/>
                <a:ea typeface="BiauKai" panose="02010601000101010101" pitchFamily="2" charset="-120"/>
                <a:cs typeface="Times New Roman" panose="02020603050405020304" pitchFamily="18" charset="0"/>
              </a:rPr>
              <a:t>OpenCV </a:t>
            </a:r>
            <a:r>
              <a:rPr lang="zh-TW" altLang="en-US" sz="2800" kern="0" dirty="0">
                <a:effectLst/>
                <a:latin typeface="BiauKai" panose="02010601000101010101" pitchFamily="2" charset="-120"/>
                <a:ea typeface="BiauKai" panose="02010601000101010101" pitchFamily="2" charset="-120"/>
                <a:cs typeface="宋体" panose="02010600030101010101" pitchFamily="2" charset="-122"/>
              </a:rPr>
              <a:t>的簡單道路標記識別方法。</a:t>
            </a:r>
            <a:endParaRPr lang="en-CN" sz="2800" dirty="0"/>
          </a:p>
        </p:txBody>
      </p:sp>
    </p:spTree>
    <p:extLst>
      <p:ext uri="{BB962C8B-B14F-4D97-AF65-F5344CB8AC3E}">
        <p14:creationId xmlns:p14="http://schemas.microsoft.com/office/powerpoint/2010/main" val="208723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A9BCA-4098-DBBE-F658-422064C01F0A}"/>
              </a:ext>
            </a:extLst>
          </p:cNvPr>
          <p:cNvSpPr>
            <a:spLocks noGrp="1"/>
          </p:cNvSpPr>
          <p:nvPr>
            <p:ph type="title"/>
          </p:nvPr>
        </p:nvSpPr>
        <p:spPr/>
        <p:txBody>
          <a:bodyPr/>
          <a:lstStyle/>
          <a:p>
            <a:endParaRPr lang="en-CN"/>
          </a:p>
        </p:txBody>
      </p:sp>
      <p:sp>
        <p:nvSpPr>
          <p:cNvPr id="3" name="Content Placeholder 2">
            <a:extLst>
              <a:ext uri="{FF2B5EF4-FFF2-40B4-BE49-F238E27FC236}">
                <a16:creationId xmlns:a16="http://schemas.microsoft.com/office/drawing/2014/main" id="{0BBEDEE7-673D-EF4F-EF19-4F5F7809EB12}"/>
              </a:ext>
            </a:extLst>
          </p:cNvPr>
          <p:cNvSpPr>
            <a:spLocks noGrp="1"/>
          </p:cNvSpPr>
          <p:nvPr>
            <p:ph idx="1"/>
          </p:nvPr>
        </p:nvSpPr>
        <p:spPr/>
        <p:txBody>
          <a:bodyPr/>
          <a:lstStyle/>
          <a:p>
            <a:pPr algn="just">
              <a:lnSpc>
                <a:spcPct val="173000"/>
              </a:lnSpc>
              <a:spcBef>
                <a:spcPts val="1300"/>
              </a:spcBef>
              <a:spcAft>
                <a:spcPts val="0"/>
              </a:spcAft>
            </a:pPr>
            <a:r>
              <a:rPr lang="en-US" altLang="zh-TW" sz="2800" b="1" kern="100" dirty="0">
                <a:effectLst/>
                <a:latin typeface="BiauKai" panose="02010601000101010101" pitchFamily="2" charset="-120"/>
                <a:ea typeface="BiauKai" panose="02010601000101010101" pitchFamily="2" charset="-120"/>
                <a:cs typeface="Times New Roman" panose="02020603050405020304" pitchFamily="18" charset="0"/>
              </a:rPr>
              <a:t>1-3</a:t>
            </a:r>
            <a:r>
              <a:rPr lang="zh-TW" altLang="en-US" sz="2800" b="1" kern="100" dirty="0">
                <a:effectLst/>
                <a:latin typeface="BiauKai" panose="02010601000101010101" pitchFamily="2" charset="-120"/>
                <a:ea typeface="BiauKai" panose="02010601000101010101" pitchFamily="2" charset="-120"/>
                <a:cs typeface="Times New Roman" panose="02020603050405020304" pitchFamily="18" charset="0"/>
              </a:rPr>
              <a:t>目的</a:t>
            </a:r>
            <a:endParaRPr lang="zh-TW" altLang="en-US" sz="28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a:p>
            <a:pPr marL="0" marR="0" indent="0" algn="l">
              <a:spcBef>
                <a:spcPts val="0"/>
              </a:spcBef>
              <a:spcAft>
                <a:spcPts val="0"/>
              </a:spcAft>
              <a:buNone/>
            </a:pPr>
            <a:r>
              <a:rPr lang="en-US" altLang="zh-TW" sz="2800" kern="0" dirty="0">
                <a:latin typeface="BiauKai" panose="02010601000101010101" pitchFamily="2" charset="-120"/>
                <a:ea typeface="BiauKai" panose="02010601000101010101" pitchFamily="2" charset="-120"/>
                <a:cs typeface="宋体" panose="02010600030101010101" pitchFamily="2" charset="-122"/>
              </a:rPr>
              <a:t>         </a:t>
            </a:r>
            <a:r>
              <a:rPr lang="zh-TW" altLang="en-US" sz="2800" kern="0" dirty="0">
                <a:effectLst/>
                <a:latin typeface="BiauKai" panose="02010601000101010101" pitchFamily="2" charset="-120"/>
                <a:ea typeface="BiauKai" panose="02010601000101010101" pitchFamily="2" charset="-120"/>
                <a:cs typeface="宋体" panose="02010600030101010101" pitchFamily="2" charset="-122"/>
              </a:rPr>
              <a:t>為了提高駕駛安全和方便性與發展自動導航技術，很希望達到這些目的</a:t>
            </a:r>
            <a:r>
              <a:rPr lang="zh-TW" altLang="en-US" sz="2800" kern="0" dirty="0">
                <a:effectLst/>
                <a:latin typeface="宋体" panose="02010600030101010101" pitchFamily="2" charset="-122"/>
                <a:ea typeface="宋体" panose="02010600030101010101" pitchFamily="2" charset="-122"/>
                <a:cs typeface="Times New Roman" panose="02020603050405020304" pitchFamily="18" charset="0"/>
              </a:rPr>
              <a:t>：</a:t>
            </a:r>
            <a:endParaRPr lang="zh-TW" altLang="en-US" sz="2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l">
              <a:spcBef>
                <a:spcPts val="0"/>
              </a:spcBef>
              <a:spcAft>
                <a:spcPts val="0"/>
              </a:spcAft>
            </a:pPr>
            <a:r>
              <a:rPr lang="zh-TW" altLang="en-US" sz="2800" kern="0" dirty="0">
                <a:solidFill>
                  <a:srgbClr val="000000"/>
                </a:solidFill>
                <a:effectLst/>
                <a:latin typeface="BiauKai" panose="02010601000101010101" pitchFamily="2" charset="-120"/>
                <a:ea typeface="BiauKai" panose="02010601000101010101" pitchFamily="2" charset="-120"/>
                <a:cs typeface="宋体" panose="02010600030101010101" pitchFamily="2" charset="-122"/>
              </a:rPr>
              <a:t>提供幫助和某些詳細信息給司機和行人</a:t>
            </a:r>
            <a:endParaRPr lang="zh-TW" altLang="en-US" sz="2800" kern="100" dirty="0">
              <a:effectLst/>
              <a:latin typeface="等线" panose="02010600030101010101" pitchFamily="2" charset="-122"/>
              <a:ea typeface="等线" panose="02010600030101010101" pitchFamily="2" charset="-122"/>
              <a:cs typeface="Times New Roman" panose="02020603050405020304" pitchFamily="18" charset="0"/>
            </a:endParaRPr>
          </a:p>
          <a:p>
            <a:pPr marL="254000" marR="0" indent="-254000" algn="just">
              <a:spcBef>
                <a:spcPts val="0"/>
              </a:spcBef>
              <a:spcAft>
                <a:spcPts val="0"/>
              </a:spcAft>
            </a:pPr>
            <a:r>
              <a:rPr lang="zh-TW" altLang="en-US" sz="2800" kern="0" dirty="0">
                <a:solidFill>
                  <a:srgbClr val="000000"/>
                </a:solidFill>
                <a:effectLst/>
                <a:latin typeface="Apple Color Emoji" pitchFamily="2" charset="0"/>
                <a:ea typeface="BiauKai" panose="02010601000101010101" pitchFamily="2" charset="-120"/>
                <a:cs typeface="Times New Roman" panose="02020603050405020304" pitchFamily="18" charset="0"/>
              </a:rPr>
              <a:t>⚫</a:t>
            </a:r>
            <a:r>
              <a:rPr lang="zh-TW" altLang="en-US" sz="2800" kern="0" dirty="0">
                <a:solidFill>
                  <a:srgbClr val="000000"/>
                </a:solidFill>
                <a:effectLst/>
                <a:latin typeface="BiauKai" panose="02010601000101010101" pitchFamily="2" charset="-120"/>
                <a:ea typeface="BiauKai" panose="02010601000101010101" pitchFamily="2" charset="-120"/>
                <a:cs typeface="Times New Roman" panose="02020603050405020304" pitchFamily="18" charset="0"/>
              </a:rPr>
              <a:t>  </a:t>
            </a:r>
            <a:r>
              <a:rPr lang="zh-TW" altLang="en-US" sz="2800" kern="0" dirty="0">
                <a:effectLst/>
                <a:latin typeface="BiauKai" panose="02010601000101010101" pitchFamily="2" charset="-120"/>
                <a:ea typeface="BiauKai" panose="02010601000101010101" pitchFamily="2" charset="-120"/>
                <a:cs typeface="宋体" panose="02010600030101010101" pitchFamily="2" charset="-122"/>
              </a:rPr>
              <a:t>讓司機安全駕駛通過提供幫助他們留在他們的特定車道上某種指標根據世界衛生組織提出的研究</a:t>
            </a:r>
            <a:r>
              <a:rPr lang="en-US" altLang="zh-TW" sz="2800" kern="0" dirty="0">
                <a:effectLst/>
                <a:latin typeface="BiauKai" panose="02010601000101010101" pitchFamily="2" charset="-120"/>
                <a:ea typeface="BiauKai" panose="02010601000101010101" pitchFamily="2" charset="-120"/>
                <a:cs typeface="宋体" panose="02010600030101010101" pitchFamily="2" charset="-122"/>
              </a:rPr>
              <a:t>[4]</a:t>
            </a:r>
            <a:r>
              <a:rPr lang="zh-TW" altLang="en-US" sz="2800" kern="0" dirty="0">
                <a:effectLst/>
                <a:latin typeface="BiauKai" panose="02010601000101010101" pitchFamily="2" charset="-120"/>
                <a:ea typeface="BiauKai" panose="02010601000101010101" pitchFamily="2" charset="-120"/>
                <a:cs typeface="宋体" panose="02010600030101010101" pitchFamily="2" charset="-122"/>
              </a:rPr>
              <a:t>，大約</a:t>
            </a:r>
            <a:r>
              <a:rPr lang="zh-TW" altLang="en-US" sz="2800" kern="0" dirty="0">
                <a:effectLst/>
                <a:latin typeface="BiauKai" panose="02010601000101010101" pitchFamily="2" charset="-120"/>
                <a:ea typeface="BiauKai" panose="02010601000101010101" pitchFamily="2" charset="-120"/>
                <a:cs typeface="Times New Roman" panose="02020603050405020304" pitchFamily="18" charset="0"/>
              </a:rPr>
              <a:t> </a:t>
            </a:r>
            <a:r>
              <a:rPr lang="en-US" altLang="zh-TW" sz="2800" kern="0" dirty="0">
                <a:effectLst/>
                <a:latin typeface="BiauKai" panose="02010601000101010101" pitchFamily="2" charset="-120"/>
                <a:ea typeface="BiauKai" panose="02010601000101010101" pitchFamily="2" charset="-120"/>
                <a:cs typeface="Times New Roman" panose="02020603050405020304" pitchFamily="18" charset="0"/>
              </a:rPr>
              <a:t>1.35</a:t>
            </a:r>
            <a:r>
              <a:rPr lang="zh-TW" altLang="en-US" sz="2800" kern="0" dirty="0">
                <a:effectLst/>
                <a:latin typeface="BiauKai" panose="02010601000101010101" pitchFamily="2" charset="-120"/>
                <a:ea typeface="BiauKai" panose="02010601000101010101" pitchFamily="2" charset="-120"/>
                <a:cs typeface="宋体" panose="02010600030101010101" pitchFamily="2" charset="-122"/>
              </a:rPr>
              <a:t>百萬人在道路交通事故死亡或受傷。</a:t>
            </a:r>
            <a:r>
              <a:rPr lang="zh-TW" altLang="en-US" sz="2800" kern="0" dirty="0">
                <a:effectLst/>
                <a:latin typeface="BiauKai" panose="02010601000101010101" pitchFamily="2" charset="-120"/>
                <a:ea typeface="BiauKai" panose="02010601000101010101" pitchFamily="2" charset="-120"/>
                <a:cs typeface="Times New Roman" panose="02020603050405020304" pitchFamily="18" charset="0"/>
              </a:rPr>
              <a:t> </a:t>
            </a:r>
            <a:r>
              <a:rPr lang="zh-TW" altLang="en-US" sz="2800" kern="0" dirty="0">
                <a:effectLst/>
                <a:latin typeface="BiauKai" panose="02010601000101010101" pitchFamily="2" charset="-120"/>
                <a:ea typeface="BiauKai" panose="02010601000101010101" pitchFamily="2" charset="-120"/>
                <a:cs typeface="宋体" panose="02010600030101010101" pitchFamily="2" charset="-122"/>
              </a:rPr>
              <a:t>自動駕駛汽車可以帶來這個數字有所下降。</a:t>
            </a:r>
            <a:endParaRPr lang="zh-TW" altLang="en-US" sz="2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algn="just">
              <a:spcBef>
                <a:spcPts val="0"/>
              </a:spcBef>
              <a:spcAft>
                <a:spcPts val="0"/>
              </a:spcAft>
            </a:pPr>
            <a:r>
              <a:rPr lang="zh-TW" altLang="en-US" sz="2800" kern="0" dirty="0">
                <a:solidFill>
                  <a:srgbClr val="000000"/>
                </a:solidFill>
                <a:effectLst/>
                <a:latin typeface="Apple Color Emoji" pitchFamily="2" charset="0"/>
                <a:ea typeface="BiauKai" panose="02010601000101010101" pitchFamily="2" charset="-120"/>
                <a:cs typeface="Times New Roman" panose="02020603050405020304" pitchFamily="18" charset="0"/>
              </a:rPr>
              <a:t>⚫</a:t>
            </a:r>
            <a:r>
              <a:rPr lang="zh-TW" altLang="en-US" sz="2800" kern="0" dirty="0">
                <a:solidFill>
                  <a:srgbClr val="000000"/>
                </a:solidFill>
                <a:effectLst/>
                <a:latin typeface="BiauKai" panose="02010601000101010101" pitchFamily="2" charset="-120"/>
                <a:ea typeface="BiauKai" panose="02010601000101010101" pitchFamily="2" charset="-120"/>
                <a:cs typeface="Apple Color Emoji" pitchFamily="2" charset="0"/>
              </a:rPr>
              <a:t>  </a:t>
            </a:r>
            <a:r>
              <a:rPr lang="zh-TW" altLang="en-US" sz="2800" kern="0" dirty="0">
                <a:effectLst/>
                <a:latin typeface="BiauKai" panose="02010601000101010101" pitchFamily="2" charset="-120"/>
                <a:ea typeface="BiauKai" panose="02010601000101010101" pitchFamily="2" charset="-120"/>
                <a:cs typeface="宋体" panose="02010600030101010101" pitchFamily="2" charset="-122"/>
              </a:rPr>
              <a:t>減少</a:t>
            </a:r>
            <a:r>
              <a:rPr lang="zh-TW" altLang="en-US" sz="2800" kern="0" dirty="0">
                <a:effectLst/>
                <a:latin typeface="BiauKai" panose="02010601000101010101" pitchFamily="2" charset="-120"/>
                <a:ea typeface="BiauKai" panose="02010601000101010101" pitchFamily="2" charset="-120"/>
                <a:cs typeface="Times New Roman" panose="02020603050405020304" pitchFamily="18" charset="0"/>
              </a:rPr>
              <a:t> </a:t>
            </a:r>
            <a:r>
              <a:rPr lang="en-US" altLang="zh-TW" sz="2800" kern="0" dirty="0">
                <a:effectLst/>
                <a:latin typeface="BiauKai" panose="02010601000101010101" pitchFamily="2" charset="-120"/>
                <a:ea typeface="BiauKai" panose="02010601000101010101" pitchFamily="2" charset="-120"/>
                <a:cs typeface="Times New Roman" panose="02020603050405020304" pitchFamily="18" charset="0"/>
              </a:rPr>
              <a:t>90% </a:t>
            </a:r>
            <a:r>
              <a:rPr lang="zh-TW" altLang="en-US" sz="2800" kern="0" dirty="0">
                <a:effectLst/>
                <a:latin typeface="BiauKai" panose="02010601000101010101" pitchFamily="2" charset="-120"/>
                <a:ea typeface="BiauKai" panose="02010601000101010101" pitchFamily="2" charset="-120"/>
                <a:cs typeface="宋体" panose="02010600030101010101" pitchFamily="2" charset="-122"/>
              </a:rPr>
              <a:t>的道路交通事故</a:t>
            </a:r>
            <a:endParaRPr lang="zh-TW" altLang="en-US" sz="2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CN" dirty="0"/>
          </a:p>
        </p:txBody>
      </p:sp>
    </p:spTree>
    <p:extLst>
      <p:ext uri="{BB962C8B-B14F-4D97-AF65-F5344CB8AC3E}">
        <p14:creationId xmlns:p14="http://schemas.microsoft.com/office/powerpoint/2010/main" val="113506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80" y="379611"/>
            <a:ext cx="9143998" cy="1020762"/>
          </a:xfrm>
        </p:spPr>
        <p:txBody>
          <a:bodyPr>
            <a:normAutofit/>
          </a:bodyPr>
          <a:lstStyle/>
          <a:p>
            <a:br>
              <a:rPr lang="en-US" dirty="0"/>
            </a:br>
            <a:r>
              <a:rPr lang="en-US" dirty="0" err="1"/>
              <a:t>參考方法</a:t>
            </a:r>
            <a:endParaRPr lang="en-US" dirty="0"/>
          </a:p>
        </p:txBody>
      </p:sp>
      <p:sp>
        <p:nvSpPr>
          <p:cNvPr id="4" name="Content Placeholder 3">
            <a:extLst>
              <a:ext uri="{FF2B5EF4-FFF2-40B4-BE49-F238E27FC236}">
                <a16:creationId xmlns:a16="http://schemas.microsoft.com/office/drawing/2014/main" id="{228D5C41-9731-3369-F110-93812B738DB3}"/>
              </a:ext>
            </a:extLst>
          </p:cNvPr>
          <p:cNvSpPr>
            <a:spLocks noGrp="1"/>
          </p:cNvSpPr>
          <p:nvPr>
            <p:ph idx="1"/>
          </p:nvPr>
        </p:nvSpPr>
        <p:spPr>
          <a:xfrm>
            <a:off x="189756" y="1700808"/>
            <a:ext cx="11809312" cy="4267200"/>
          </a:xfrm>
        </p:spPr>
        <p:txBody>
          <a:bodyPr/>
          <a:lstStyle/>
          <a:p>
            <a:r>
              <a:rPr lang="en-US" dirty="0"/>
              <a:t>2-1 Thresholding</a:t>
            </a:r>
          </a:p>
          <a:p>
            <a:r>
              <a:rPr lang="zh-TW" sz="1800" kern="0" dirty="0">
                <a:effectLst/>
                <a:latin typeface="Calibri" panose="020F0502020204030204" pitchFamily="34" charset="0"/>
                <a:ea typeface="BiauKai" panose="02010601000101010101" pitchFamily="2" charset="-120"/>
                <a:cs typeface="SimSun" panose="02010600030101010101" pitchFamily="2" charset="-122"/>
              </a:rPr>
              <a:t>由於該方法適用於未標記的道路，顏色閾值是為了檢測道路的顏色，而不是檢測車道標記。閾值不直接應用於獲得的圖像來自視頻源。</a:t>
            </a:r>
            <a:r>
              <a:rPr lang="zh-TW" sz="1800" kern="0" dirty="0">
                <a:effectLst/>
                <a:latin typeface="Calibri" panose="020F0502020204030204" pitchFamily="34" charset="0"/>
                <a:ea typeface="BiauKai" panose="02010601000101010101" pitchFamily="2" charset="-120"/>
                <a:cs typeface="Times New Roman" panose="02020603050405020304" pitchFamily="18" charset="0"/>
              </a:rPr>
              <a:t> </a:t>
            </a:r>
            <a:r>
              <a:rPr lang="zh-TW" sz="1800" kern="0" dirty="0">
                <a:effectLst/>
                <a:latin typeface="Calibri" panose="020F0502020204030204" pitchFamily="34" charset="0"/>
                <a:ea typeface="BiauKai" panose="02010601000101010101" pitchFamily="2" charset="-120"/>
                <a:cs typeface="SimSun" panose="02010600030101010101" pitchFamily="2" charset="-122"/>
              </a:rPr>
              <a:t>從視頻源獲得的圖像在</a:t>
            </a:r>
            <a:r>
              <a:rPr lang="en-CN" sz="1800" kern="0" dirty="0">
                <a:effectLst/>
                <a:latin typeface="BiauKai" panose="02010601000101010101" pitchFamily="2" charset="-120"/>
                <a:ea typeface="DengXian" panose="02010600030101010101" pitchFamily="2" charset="-122"/>
                <a:cs typeface="Times New Roman" panose="02020603050405020304" pitchFamily="18" charset="0"/>
              </a:rPr>
              <a:t> BGR </a:t>
            </a:r>
            <a:r>
              <a:rPr lang="zh-TW" sz="1800" kern="0" dirty="0">
                <a:effectLst/>
                <a:latin typeface="Calibri" panose="020F0502020204030204" pitchFamily="34" charset="0"/>
                <a:ea typeface="BiauKai" panose="02010601000101010101" pitchFamily="2" charset="-120"/>
                <a:cs typeface="SimSun" panose="02010600030101010101" pitchFamily="2" charset="-122"/>
              </a:rPr>
              <a:t>中</a:t>
            </a:r>
            <a:r>
              <a:rPr lang="en-CN" sz="1800" kern="0" dirty="0">
                <a:effectLst/>
                <a:latin typeface="BiauKai" panose="02010601000101010101" pitchFamily="2" charset="-120"/>
                <a:ea typeface="DengXian" panose="02010600030101010101" pitchFamily="2" charset="-122"/>
                <a:cs typeface="Times New Roman" panose="02020603050405020304" pitchFamily="18" charset="0"/>
              </a:rPr>
              <a:t>(Blue Green Red) </a:t>
            </a:r>
            <a:r>
              <a:rPr lang="zh-TW" sz="1800" kern="0" dirty="0">
                <a:effectLst/>
                <a:latin typeface="Calibri" panose="020F0502020204030204" pitchFamily="34" charset="0"/>
                <a:ea typeface="BiauKai" panose="02010601000101010101" pitchFamily="2" charset="-120"/>
                <a:cs typeface="SimSun" panose="02010600030101010101" pitchFamily="2" charset="-122"/>
              </a:rPr>
              <a:t>格式，並轉換為</a:t>
            </a:r>
            <a:r>
              <a:rPr lang="en-CN" sz="1800" kern="0" dirty="0">
                <a:effectLst/>
                <a:latin typeface="BiauKai" panose="02010601000101010101" pitchFamily="2" charset="-120"/>
                <a:ea typeface="DengXian" panose="02010600030101010101" pitchFamily="2" charset="-122"/>
                <a:cs typeface="Times New Roman" panose="02020603050405020304" pitchFamily="18" charset="0"/>
              </a:rPr>
              <a:t> HSV(Hue</a:t>
            </a:r>
            <a:r>
              <a:rPr lang="zh-TW" sz="1800" kern="0" dirty="0">
                <a:effectLst/>
                <a:latin typeface="Calibri" panose="020F0502020204030204" pitchFamily="34" charset="0"/>
                <a:ea typeface="BiauKai" panose="02010601000101010101" pitchFamily="2" charset="-120"/>
                <a:cs typeface="SimSun" panose="02010600030101010101" pitchFamily="2" charset="-122"/>
              </a:rPr>
              <a:t>飽和度值）</a:t>
            </a:r>
            <a:r>
              <a:rPr lang="en-CN" sz="1800" kern="0" dirty="0">
                <a:effectLst/>
                <a:latin typeface="BiauKai" panose="02010601000101010101" pitchFamily="2" charset="-120"/>
                <a:ea typeface="DengXian" panose="02010600030101010101" pitchFamily="2" charset="-122"/>
                <a:cs typeface="Times New Roman" panose="02020603050405020304" pitchFamily="18" charset="0"/>
              </a:rPr>
              <a:t>[</a:t>
            </a:r>
            <a:r>
              <a:rPr lang="en-US" sz="1800" kern="0" dirty="0">
                <a:effectLst/>
                <a:latin typeface="BiauKai" panose="02010601000101010101" pitchFamily="2" charset="-120"/>
                <a:ea typeface="DengXian" panose="02010600030101010101" pitchFamily="2" charset="-122"/>
                <a:cs typeface="Times New Roman" panose="02020603050405020304" pitchFamily="18" charset="0"/>
              </a:rPr>
              <a:t>5</a:t>
            </a:r>
            <a:r>
              <a:rPr lang="en-CN" sz="1800" kern="0" dirty="0">
                <a:effectLst/>
                <a:latin typeface="BiauKai" panose="02010601000101010101" pitchFamily="2" charset="-120"/>
                <a:ea typeface="DengXian" panose="02010600030101010101" pitchFamily="2" charset="-122"/>
                <a:cs typeface="Times New Roman" panose="02020603050405020304" pitchFamily="18" charset="0"/>
              </a:rPr>
              <a:t>]</a:t>
            </a:r>
            <a:r>
              <a:rPr lang="zh-TW" sz="1800" kern="0" dirty="0">
                <a:effectLst/>
                <a:latin typeface="Calibri" panose="020F0502020204030204" pitchFamily="34" charset="0"/>
                <a:ea typeface="BiauKai" panose="02010601000101010101" pitchFamily="2" charset="-120"/>
                <a:cs typeface="SimSun" panose="02010600030101010101" pitchFamily="2" charset="-122"/>
              </a:rPr>
              <a:t>，因為它更適合對像或顏色檢測。</a:t>
            </a:r>
            <a:r>
              <a:rPr lang="en-CN" sz="1800" kern="0" dirty="0">
                <a:effectLst/>
                <a:latin typeface="BiauKai" panose="02010601000101010101" pitchFamily="2" charset="-120"/>
                <a:ea typeface="DengXian" panose="02010600030101010101" pitchFamily="2" charset="-122"/>
                <a:cs typeface="Times New Roman" panose="02020603050405020304" pitchFamily="18" charset="0"/>
              </a:rPr>
              <a:t> HSV </a:t>
            </a:r>
            <a:r>
              <a:rPr lang="zh-TW" sz="1800" kern="0" dirty="0">
                <a:effectLst/>
                <a:latin typeface="Calibri" panose="020F0502020204030204" pitchFamily="34" charset="0"/>
                <a:ea typeface="BiauKai" panose="02010601000101010101" pitchFamily="2" charset="-120"/>
                <a:cs typeface="SimSun" panose="02010600030101010101" pitchFamily="2" charset="-122"/>
              </a:rPr>
              <a:t>顏色空間表示顏色的行為方式在光線下。</a:t>
            </a:r>
            <a:r>
              <a:rPr lang="zh-TW" sz="1800" kern="0" dirty="0">
                <a:effectLst/>
                <a:latin typeface="Calibri" panose="020F0502020204030204" pitchFamily="34" charset="0"/>
                <a:ea typeface="BiauKai" panose="02010601000101010101" pitchFamily="2" charset="-120"/>
                <a:cs typeface="Times New Roman" panose="02020603050405020304" pitchFamily="18" charset="0"/>
              </a:rPr>
              <a:t> </a:t>
            </a:r>
            <a:r>
              <a:rPr lang="zh-TW" sz="1800" kern="0" dirty="0">
                <a:effectLst/>
                <a:latin typeface="Calibri" panose="020F0502020204030204" pitchFamily="34" charset="0"/>
                <a:ea typeface="BiauKai" panose="02010601000101010101" pitchFamily="2" charset="-120"/>
                <a:cs typeface="SimSun" panose="02010600030101010101" pitchFamily="2" charset="-122"/>
              </a:rPr>
              <a:t>數學上</a:t>
            </a:r>
            <a:r>
              <a:rPr lang="en-CN" sz="1800" kern="0" dirty="0">
                <a:effectLst/>
                <a:latin typeface="BiauKai" panose="02010601000101010101" pitchFamily="2" charset="-120"/>
                <a:ea typeface="DengXian" panose="02010600030101010101" pitchFamily="2" charset="-122"/>
                <a:cs typeface="Times New Roman" panose="02020603050405020304" pitchFamily="18" charset="0"/>
              </a:rPr>
              <a:t> HSV </a:t>
            </a:r>
            <a:r>
              <a:rPr lang="zh-TW" sz="1800" kern="0" dirty="0">
                <a:effectLst/>
                <a:latin typeface="Calibri" panose="020F0502020204030204" pitchFamily="34" charset="0"/>
                <a:ea typeface="BiauKai" panose="02010601000101010101" pitchFamily="2" charset="-120"/>
                <a:cs typeface="SimSun" panose="02010600030101010101" pitchFamily="2" charset="-122"/>
              </a:rPr>
              <a:t>由三個矩陣組成用於 </a:t>
            </a:r>
            <a:r>
              <a:rPr lang="zh-TW" sz="1800" kern="0" dirty="0">
                <a:effectLst/>
                <a:latin typeface="Calibri" panose="020F0502020204030204" pitchFamily="34" charset="0"/>
                <a:ea typeface="BiauKai" panose="02010601000101010101" pitchFamily="2" charset="-120"/>
                <a:cs typeface="Times New Roman" panose="02020603050405020304" pitchFamily="18" charset="0"/>
              </a:rPr>
              <a:t>“</a:t>
            </a:r>
            <a:r>
              <a:rPr lang="zh-TW" sz="1800" kern="0" dirty="0">
                <a:effectLst/>
                <a:latin typeface="Calibri" panose="020F0502020204030204" pitchFamily="34" charset="0"/>
                <a:ea typeface="BiauKai" panose="02010601000101010101" pitchFamily="2" charset="-120"/>
                <a:cs typeface="SimSun" panose="02010600030101010101" pitchFamily="2" charset="-122"/>
              </a:rPr>
              <a:t>色調</a:t>
            </a:r>
            <a:r>
              <a:rPr lang="zh-TW" sz="1800" kern="0" dirty="0">
                <a:effectLst/>
                <a:latin typeface="Calibri" panose="020F0502020204030204" pitchFamily="34" charset="0"/>
                <a:ea typeface="BiauKai" panose="02010601000101010101" pitchFamily="2" charset="-120"/>
                <a:cs typeface="Times New Roman" panose="02020603050405020304" pitchFamily="18" charset="0"/>
              </a:rPr>
              <a:t>”</a:t>
            </a:r>
            <a:r>
              <a:rPr lang="zh-TW" sz="1800" kern="0" dirty="0">
                <a:effectLst/>
                <a:latin typeface="Calibri" panose="020F0502020204030204" pitchFamily="34" charset="0"/>
                <a:ea typeface="BiauKai" panose="02010601000101010101" pitchFamily="2" charset="-120"/>
                <a:cs typeface="SimSun" panose="02010600030101010101" pitchFamily="2" charset="-122"/>
              </a:rPr>
              <a:t>、</a:t>
            </a:r>
            <a:r>
              <a:rPr lang="zh-TW" sz="1800" kern="0" dirty="0">
                <a:effectLst/>
                <a:latin typeface="Calibri" panose="020F0502020204030204" pitchFamily="34" charset="0"/>
                <a:ea typeface="BiauKai" panose="02010601000101010101" pitchFamily="2" charset="-120"/>
                <a:cs typeface="Times New Roman" panose="02020603050405020304" pitchFamily="18" charset="0"/>
              </a:rPr>
              <a:t>“</a:t>
            </a:r>
            <a:r>
              <a:rPr lang="zh-TW" sz="1800" kern="0" dirty="0">
                <a:effectLst/>
                <a:latin typeface="Calibri" panose="020F0502020204030204" pitchFamily="34" charset="0"/>
                <a:ea typeface="BiauKai" panose="02010601000101010101" pitchFamily="2" charset="-120"/>
                <a:cs typeface="SimSun" panose="02010600030101010101" pitchFamily="2" charset="-122"/>
              </a:rPr>
              <a:t>飽和度</a:t>
            </a:r>
            <a:r>
              <a:rPr lang="zh-TW" sz="1800" kern="0" dirty="0">
                <a:effectLst/>
                <a:latin typeface="Calibri" panose="020F0502020204030204" pitchFamily="34" charset="0"/>
                <a:ea typeface="BiauKai" panose="02010601000101010101" pitchFamily="2" charset="-120"/>
                <a:cs typeface="Times New Roman" panose="02020603050405020304" pitchFamily="18" charset="0"/>
              </a:rPr>
              <a:t>”</a:t>
            </a:r>
            <a:r>
              <a:rPr lang="zh-TW" sz="1800" kern="0" dirty="0">
                <a:effectLst/>
                <a:latin typeface="Calibri" panose="020F0502020204030204" pitchFamily="34" charset="0"/>
                <a:ea typeface="BiauKai" panose="02010601000101010101" pitchFamily="2" charset="-120"/>
                <a:cs typeface="SimSun" panose="02010600030101010101" pitchFamily="2" charset="-122"/>
              </a:rPr>
              <a:t>和</a:t>
            </a:r>
            <a:r>
              <a:rPr lang="zh-TW" sz="1800" kern="0" dirty="0">
                <a:effectLst/>
                <a:latin typeface="Calibri" panose="020F0502020204030204" pitchFamily="34" charset="0"/>
                <a:ea typeface="BiauKai" panose="02010601000101010101" pitchFamily="2" charset="-120"/>
                <a:cs typeface="Times New Roman" panose="02020603050405020304" pitchFamily="18" charset="0"/>
              </a:rPr>
              <a:t>“</a:t>
            </a:r>
            <a:r>
              <a:rPr lang="zh-TW" sz="1800" kern="0" dirty="0">
                <a:effectLst/>
                <a:latin typeface="Calibri" panose="020F0502020204030204" pitchFamily="34" charset="0"/>
                <a:ea typeface="BiauKai" panose="02010601000101010101" pitchFamily="2" charset="-120"/>
                <a:cs typeface="SimSun" panose="02010600030101010101" pitchFamily="2" charset="-122"/>
              </a:rPr>
              <a:t>價值</a:t>
            </a:r>
            <a:r>
              <a:rPr lang="zh-TW" sz="1800" kern="0" dirty="0">
                <a:effectLst/>
                <a:latin typeface="Calibri" panose="020F0502020204030204" pitchFamily="34" charset="0"/>
                <a:ea typeface="BiauKai" panose="02010601000101010101" pitchFamily="2" charset="-120"/>
                <a:cs typeface="Times New Roman" panose="02020603050405020304" pitchFamily="18" charset="0"/>
              </a:rPr>
              <a:t>”</a:t>
            </a:r>
            <a:r>
              <a:rPr lang="zh-TW" sz="1800" kern="0" dirty="0">
                <a:effectLst/>
                <a:latin typeface="Calibri" panose="020F0502020204030204" pitchFamily="34" charset="0"/>
                <a:ea typeface="BiauKai" panose="02010601000101010101" pitchFamily="2" charset="-120"/>
                <a:cs typeface="SimSun" panose="02010600030101010101" pitchFamily="2" charset="-122"/>
              </a:rPr>
              <a:t>，範圍介於分別為</a:t>
            </a:r>
            <a:r>
              <a:rPr lang="en-CN" sz="1800" kern="0" dirty="0">
                <a:effectLst/>
                <a:latin typeface="BiauKai" panose="02010601000101010101" pitchFamily="2" charset="-120"/>
                <a:ea typeface="DengXian" panose="02010600030101010101" pitchFamily="2" charset="-122"/>
                <a:cs typeface="Times New Roman" panose="02020603050405020304" pitchFamily="18" charset="0"/>
              </a:rPr>
              <a:t> 0-179</a:t>
            </a:r>
            <a:r>
              <a:rPr lang="zh-TW" sz="1800" kern="0" dirty="0">
                <a:effectLst/>
                <a:latin typeface="Calibri" panose="020F0502020204030204" pitchFamily="34" charset="0"/>
                <a:ea typeface="BiauKai" panose="02010601000101010101" pitchFamily="2" charset="-120"/>
                <a:cs typeface="SimSun" panose="02010600030101010101" pitchFamily="2" charset="-122"/>
              </a:rPr>
              <a:t>、</a:t>
            </a:r>
            <a:r>
              <a:rPr lang="en-CN" sz="1800" kern="0" dirty="0">
                <a:effectLst/>
                <a:latin typeface="BiauKai" panose="02010601000101010101" pitchFamily="2" charset="-120"/>
                <a:ea typeface="DengXian" panose="02010600030101010101" pitchFamily="2" charset="-122"/>
                <a:cs typeface="Times New Roman" panose="02020603050405020304" pitchFamily="18" charset="0"/>
              </a:rPr>
              <a:t>0-255 </a:t>
            </a:r>
            <a:r>
              <a:rPr lang="zh-TW" sz="1800" kern="0" dirty="0">
                <a:effectLst/>
                <a:latin typeface="Calibri" panose="020F0502020204030204" pitchFamily="34" charset="0"/>
                <a:ea typeface="BiauKai" panose="02010601000101010101" pitchFamily="2" charset="-120"/>
                <a:cs typeface="SimSun" panose="02010600030101010101" pitchFamily="2" charset="-122"/>
              </a:rPr>
              <a:t>和</a:t>
            </a:r>
            <a:r>
              <a:rPr lang="en-CN" sz="1800" kern="0" dirty="0">
                <a:effectLst/>
                <a:latin typeface="BiauKai" panose="02010601000101010101" pitchFamily="2" charset="-120"/>
                <a:ea typeface="DengXian" panose="02010600030101010101" pitchFamily="2" charset="-122"/>
                <a:cs typeface="Times New Roman" panose="02020603050405020304" pitchFamily="18" charset="0"/>
              </a:rPr>
              <a:t> 0-255</a:t>
            </a:r>
            <a:r>
              <a:rPr lang="zh-TW" sz="1800" kern="0" dirty="0">
                <a:effectLst/>
                <a:latin typeface="Calibri" panose="020F0502020204030204" pitchFamily="34" charset="0"/>
                <a:ea typeface="BiauKai" panose="02010601000101010101" pitchFamily="2" charset="-120"/>
                <a:cs typeface="SimSun" panose="02010600030101010101" pitchFamily="2" charset="-122"/>
              </a:rPr>
              <a:t>。</a:t>
            </a:r>
            <a:r>
              <a:rPr lang="zh-TW" sz="1800" kern="0" dirty="0">
                <a:effectLst/>
                <a:latin typeface="Calibri" panose="020F0502020204030204" pitchFamily="34" charset="0"/>
                <a:ea typeface="BiauKai" panose="02010601000101010101" pitchFamily="2" charset="-120"/>
                <a:cs typeface="Times New Roman" panose="02020603050405020304" pitchFamily="18" charset="0"/>
              </a:rPr>
              <a:t> </a:t>
            </a:r>
            <a:r>
              <a:rPr lang="zh-TW" sz="1800" kern="0" dirty="0">
                <a:effectLst/>
                <a:latin typeface="Calibri" panose="020F0502020204030204" pitchFamily="34" charset="0"/>
                <a:ea typeface="BiauKai" panose="02010601000101010101" pitchFamily="2" charset="-120"/>
                <a:cs typeface="SimSun" panose="02010600030101010101" pitchFamily="2" charset="-122"/>
              </a:rPr>
              <a:t>主要應用對於</a:t>
            </a:r>
            <a:r>
              <a:rPr lang="en-CN" sz="1800" kern="0" dirty="0">
                <a:effectLst/>
                <a:latin typeface="BiauKai" panose="02010601000101010101" pitchFamily="2" charset="-120"/>
                <a:ea typeface="DengXian" panose="02010600030101010101" pitchFamily="2" charset="-122"/>
                <a:cs typeface="Times New Roman" panose="02020603050405020304" pitchFamily="18" charset="0"/>
              </a:rPr>
              <a:t> HSV </a:t>
            </a:r>
            <a:r>
              <a:rPr lang="zh-TW" sz="1800" kern="0" dirty="0">
                <a:effectLst/>
                <a:latin typeface="Calibri" panose="020F0502020204030204" pitchFamily="34" charset="0"/>
                <a:ea typeface="BiauKai" panose="02010601000101010101" pitchFamily="2" charset="-120"/>
                <a:cs typeface="SimSun" panose="02010600030101010101" pitchFamily="2" charset="-122"/>
              </a:rPr>
              <a:t>是使用基於顏色的圖像分割在將道路與道路分開的兩種方法中周圍環境。</a:t>
            </a:r>
            <a:r>
              <a:rPr lang="zh-TW" sz="1800" kern="0" dirty="0">
                <a:effectLst/>
                <a:latin typeface="Calibri" panose="020F0502020204030204" pitchFamily="34" charset="0"/>
                <a:ea typeface="BiauKai" panose="02010601000101010101" pitchFamily="2" charset="-120"/>
                <a:cs typeface="Times New Roman" panose="02020603050405020304" pitchFamily="18" charset="0"/>
              </a:rPr>
              <a:t> </a:t>
            </a:r>
            <a:r>
              <a:rPr lang="zh-TW" sz="1800" kern="0" dirty="0">
                <a:effectLst/>
                <a:latin typeface="Calibri" panose="020F0502020204030204" pitchFamily="34" charset="0"/>
                <a:ea typeface="BiauKai" panose="02010601000101010101" pitchFamily="2" charset="-120"/>
                <a:cs typeface="SimSun" panose="02010600030101010101" pitchFamily="2" charset="-122"/>
              </a:rPr>
              <a:t>閾值將圖像轉換為二值圖像，即檢測到路徑顏色的區域將是白色的，該圖像的其餘部分將是保持黑色。</a:t>
            </a:r>
            <a:endParaRPr lang="en-CN" sz="1800" kern="1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CN" dirty="0"/>
          </a:p>
        </p:txBody>
      </p:sp>
      <p:pic>
        <p:nvPicPr>
          <p:cNvPr id="5" name="Picture 4">
            <a:extLst>
              <a:ext uri="{FF2B5EF4-FFF2-40B4-BE49-F238E27FC236}">
                <a16:creationId xmlns:a16="http://schemas.microsoft.com/office/drawing/2014/main" id="{FE8D85AA-0A14-B2A7-F984-6EA64DA1C6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5780" y="4143998"/>
            <a:ext cx="5442348" cy="1814116"/>
          </a:xfrm>
          <a:prstGeom prst="rect">
            <a:avLst/>
          </a:prstGeom>
        </p:spPr>
      </p:pic>
      <p:pic>
        <p:nvPicPr>
          <p:cNvPr id="8" name="Picture 7" descr="A picture containing chart&#10;&#10;Description automatically generated">
            <a:extLst>
              <a:ext uri="{FF2B5EF4-FFF2-40B4-BE49-F238E27FC236}">
                <a16:creationId xmlns:a16="http://schemas.microsoft.com/office/drawing/2014/main" id="{BF2FA82D-E7D5-EE55-62DD-AEF658FD31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9642" y="4143998"/>
            <a:ext cx="4987378" cy="1814116"/>
          </a:xfrm>
          <a:prstGeom prst="rect">
            <a:avLst/>
          </a:prstGeom>
        </p:spPr>
      </p:pic>
    </p:spTree>
    <p:extLst>
      <p:ext uri="{BB962C8B-B14F-4D97-AF65-F5344CB8AC3E}">
        <p14:creationId xmlns:p14="http://schemas.microsoft.com/office/powerpoint/2010/main" val="39658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高斯模糊</a:t>
            </a:r>
            <a:endParaRPr lang="en-US" dirty="0"/>
          </a:p>
        </p:txBody>
      </p:sp>
      <p:sp>
        <p:nvSpPr>
          <p:cNvPr id="9" name="Rectangle 2">
            <a:extLst>
              <a:ext uri="{FF2B5EF4-FFF2-40B4-BE49-F238E27FC236}">
                <a16:creationId xmlns:a16="http://schemas.microsoft.com/office/drawing/2014/main" id="{33FFC62F-BB59-B567-5D75-D093229EEB9E}"/>
              </a:ext>
            </a:extLst>
          </p:cNvPr>
          <p:cNvSpPr>
            <a:spLocks noChangeArrowheads="1"/>
          </p:cNvSpPr>
          <p:nvPr/>
        </p:nvSpPr>
        <p:spPr bwMode="auto">
          <a:xfrm>
            <a:off x="621804" y="971232"/>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p:pic>
        <p:nvPicPr>
          <p:cNvPr id="10" name="Picture 9">
            <a:extLst>
              <a:ext uri="{FF2B5EF4-FFF2-40B4-BE49-F238E27FC236}">
                <a16:creationId xmlns:a16="http://schemas.microsoft.com/office/drawing/2014/main" id="{46AC372E-2E90-600E-7AD3-FC8154D36E8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V="1">
            <a:off x="2277988" y="2728984"/>
            <a:ext cx="7791848" cy="2448272"/>
          </a:xfrm>
          <a:prstGeom prst="rect">
            <a:avLst/>
          </a:prstGeom>
          <a:noFill/>
          <a:ln>
            <a:noFill/>
          </a:ln>
        </p:spPr>
      </p:pic>
      <p:sp>
        <p:nvSpPr>
          <p:cNvPr id="12" name="TextBox 11">
            <a:extLst>
              <a:ext uri="{FF2B5EF4-FFF2-40B4-BE49-F238E27FC236}">
                <a16:creationId xmlns:a16="http://schemas.microsoft.com/office/drawing/2014/main" id="{5BA4E433-BD96-0C34-96DA-797C5C44F8CE}"/>
              </a:ext>
            </a:extLst>
          </p:cNvPr>
          <p:cNvSpPr txBox="1"/>
          <p:nvPr/>
        </p:nvSpPr>
        <p:spPr>
          <a:xfrm>
            <a:off x="1555044" y="1680744"/>
            <a:ext cx="10155992" cy="923330"/>
          </a:xfrm>
          <a:prstGeom prst="rect">
            <a:avLst/>
          </a:prstGeom>
          <a:noFill/>
        </p:spPr>
        <p:txBody>
          <a:bodyPr wrap="square">
            <a:spAutoFit/>
          </a:bodyPr>
          <a:lstStyle/>
          <a:p>
            <a:pPr indent="304800" algn="just"/>
            <a:r>
              <a:rPr lang="zh-TW" sz="1800" kern="0" dirty="0">
                <a:effectLst/>
                <a:latin typeface="Calibri" panose="020F0502020204030204" pitchFamily="34" charset="0"/>
                <a:ea typeface="BiauKai" panose="02010601000101010101" pitchFamily="2" charset="-120"/>
                <a:cs typeface="Times New Roman" panose="02020603050405020304" pitchFamily="18" charset="0"/>
              </a:rPr>
              <a:t>高斯模糊（或平滑）是減少噪聲的預處理步驟。 我們刪除了圖像中多餘的邊緣，只留下最明顯的邊緣。要使用</a:t>
            </a:r>
            <a:r>
              <a:rPr lang="en-US" sz="1800" kern="0" dirty="0">
                <a:effectLst/>
                <a:latin typeface="BiauKai" panose="02010601000101010101" pitchFamily="2" charset="-120"/>
                <a:ea typeface="DengXian" panose="02010600030101010101" pitchFamily="2" charset="-122"/>
                <a:cs typeface="Times New Roman" panose="02020603050405020304" pitchFamily="18" charset="0"/>
              </a:rPr>
              <a:t> OpenCV </a:t>
            </a:r>
            <a:r>
              <a:rPr lang="zh-TW" sz="1800" kern="0" dirty="0">
                <a:effectLst/>
                <a:latin typeface="Calibri" panose="020F0502020204030204" pitchFamily="34" charset="0"/>
                <a:ea typeface="BiauKai" panose="02010601000101010101" pitchFamily="2" charset="-120"/>
                <a:cs typeface="Times New Roman" panose="02020603050405020304" pitchFamily="18" charset="0"/>
              </a:rPr>
              <a:t>中的</a:t>
            </a:r>
            <a:r>
              <a:rPr lang="en-US" sz="1800" kern="0" dirty="0">
                <a:effectLst/>
                <a:latin typeface="BiauKai" panose="02010601000101010101" pitchFamily="2" charset="-120"/>
                <a:ea typeface="DengXian" panose="02010600030101010101" pitchFamily="2" charset="-122"/>
                <a:cs typeface="Times New Roman" panose="02020603050405020304" pitchFamily="18" charset="0"/>
              </a:rPr>
              <a:t> </a:t>
            </a:r>
            <a:r>
              <a:rPr lang="en-US" sz="1800" kern="0" dirty="0" err="1">
                <a:effectLst/>
                <a:latin typeface="BiauKai" panose="02010601000101010101" pitchFamily="2" charset="-120"/>
                <a:ea typeface="DengXian" panose="02010600030101010101" pitchFamily="2" charset="-122"/>
                <a:cs typeface="Times New Roman" panose="02020603050405020304" pitchFamily="18" charset="0"/>
              </a:rPr>
              <a:t>GaussianBlur</a:t>
            </a:r>
            <a:r>
              <a:rPr lang="en-US" sz="1800" kern="0" dirty="0">
                <a:effectLst/>
                <a:latin typeface="BiauKai" panose="02010601000101010101" pitchFamily="2" charset="-120"/>
                <a:ea typeface="DengXian" panose="02010600030101010101" pitchFamily="2" charset="-122"/>
                <a:cs typeface="Times New Roman" panose="02020603050405020304" pitchFamily="18" charset="0"/>
              </a:rPr>
              <a:t> </a:t>
            </a:r>
            <a:r>
              <a:rPr lang="zh-TW" sz="1800" kern="0" dirty="0">
                <a:effectLst/>
                <a:latin typeface="Calibri" panose="020F0502020204030204" pitchFamily="34" charset="0"/>
                <a:ea typeface="BiauKai" panose="02010601000101010101" pitchFamily="2" charset="-120"/>
                <a:cs typeface="Times New Roman" panose="02020603050405020304" pitchFamily="18" charset="0"/>
              </a:rPr>
              <a:t>進行模糊處理，您需要指定核的大小（奇數）。 嘗試了幾個選項後，我們選擇了</a:t>
            </a:r>
            <a:r>
              <a:rPr lang="en-US" sz="1800" kern="0" dirty="0">
                <a:effectLst/>
                <a:latin typeface="BiauKai" panose="02010601000101010101" pitchFamily="2" charset="-120"/>
                <a:ea typeface="DengXian" panose="02010600030101010101" pitchFamily="2" charset="-122"/>
                <a:cs typeface="Times New Roman" panose="02020603050405020304" pitchFamily="18" charset="0"/>
              </a:rPr>
              <a:t> 7</a:t>
            </a:r>
            <a:r>
              <a:rPr lang="zh-TW" sz="1800" kern="0" dirty="0">
                <a:effectLst/>
                <a:latin typeface="Calibri" panose="020F0502020204030204" pitchFamily="34" charset="0"/>
                <a:ea typeface="BiauKai" panose="02010601000101010101" pitchFamily="2" charset="-120"/>
                <a:cs typeface="Times New Roman" panose="02020603050405020304" pitchFamily="18" charset="0"/>
              </a:rPr>
              <a:t>。</a:t>
            </a:r>
            <a:endParaRPr lang="en-CN" sz="14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373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ROI</a:t>
            </a:r>
            <a:r>
              <a:rPr lang="zh-TW" altLang="en-US" dirty="0"/>
              <a:t>感興趣區域的選取 </a:t>
            </a:r>
            <a:endParaRPr lang="en-US" dirty="0"/>
          </a:p>
        </p:txBody>
      </p:sp>
      <p:sp>
        <p:nvSpPr>
          <p:cNvPr id="5" name="Content Placeholder 4">
            <a:extLst>
              <a:ext uri="{FF2B5EF4-FFF2-40B4-BE49-F238E27FC236}">
                <a16:creationId xmlns:a16="http://schemas.microsoft.com/office/drawing/2014/main" id="{78B57691-7616-502A-6D85-C397B1FEBE66}"/>
              </a:ext>
            </a:extLst>
          </p:cNvPr>
          <p:cNvSpPr>
            <a:spLocks noGrp="1"/>
          </p:cNvSpPr>
          <p:nvPr>
            <p:ph sz="half" idx="1"/>
          </p:nvPr>
        </p:nvSpPr>
        <p:spPr>
          <a:xfrm>
            <a:off x="1522413" y="1905000"/>
            <a:ext cx="4419599" cy="4678362"/>
          </a:xfrm>
        </p:spPr>
        <p:txBody>
          <a:bodyPr>
            <a:normAutofit/>
          </a:bodyPr>
          <a:lstStyle/>
          <a:p>
            <a:r>
              <a:rPr lang="zh-TW" sz="1800" kern="100" dirty="0">
                <a:effectLst/>
                <a:latin typeface="Calibri" panose="020F0502020204030204" pitchFamily="34" charset="0"/>
                <a:ea typeface="BiauKai" panose="02010601000101010101" pitchFamily="2" charset="-120"/>
                <a:cs typeface="Times New Roman" panose="02020603050405020304" pitchFamily="18" charset="0"/>
              </a:rPr>
              <a:t>通過</a:t>
            </a:r>
            <a:r>
              <a:rPr lang="en-US" sz="1800" kern="100" dirty="0">
                <a:effectLst/>
                <a:latin typeface="BiauKai" panose="02010601000101010101" pitchFamily="2" charset="-120"/>
                <a:ea typeface="DengXian" panose="02010600030101010101" pitchFamily="2" charset="-122"/>
                <a:cs typeface="Times New Roman" panose="02020603050405020304" pitchFamily="18" charset="0"/>
              </a:rPr>
              <a:t> Canny </a:t>
            </a:r>
            <a:r>
              <a:rPr lang="zh-TW" sz="1800" kern="100" dirty="0">
                <a:effectLst/>
                <a:latin typeface="Calibri" panose="020F0502020204030204" pitchFamily="34" charset="0"/>
                <a:ea typeface="BiauKai" panose="02010601000101010101" pitchFamily="2" charset="-120"/>
                <a:cs typeface="Times New Roman" panose="02020603050405020304" pitchFamily="18" charset="0"/>
              </a:rPr>
              <a:t>邊緣檢測算子處理後的圖像中含有較多的事物因素，會對接下來的車道識別任務的準確性造成乾擾。為了去除掉這些不感興趣的區域，有效提高檢測效率與速度， 進行了感興趣區域</a:t>
            </a:r>
            <a:r>
              <a:rPr lang="en-US" sz="1800" kern="100" dirty="0">
                <a:effectLst/>
                <a:latin typeface="BiauKai" panose="02010601000101010101" pitchFamily="2" charset="-120"/>
                <a:ea typeface="DengXian" panose="02010600030101010101" pitchFamily="2" charset="-122"/>
                <a:cs typeface="Times New Roman" panose="02020603050405020304" pitchFamily="18" charset="0"/>
              </a:rPr>
              <a:t>[3]</a:t>
            </a:r>
            <a:r>
              <a:rPr lang="zh-TW" sz="1800" kern="100" dirty="0">
                <a:effectLst/>
                <a:latin typeface="Calibri" panose="020F0502020204030204" pitchFamily="34" charset="0"/>
                <a:ea typeface="BiauKai" panose="02010601000101010101" pitchFamily="2" charset="-120"/>
                <a:cs typeface="Times New Roman" panose="02020603050405020304" pitchFamily="18" charset="0"/>
              </a:rPr>
              <a:t>的確定。在車道檢測中，只關心車道線， 由於視覺採集儀相對於車的位置是固定的，而自動駕駛汽車 相對於車道的左右兩側也是基本保持不變的，據此可以繪製 出一個固定的區域，過濾掉該區域外的一些邊界。</a:t>
            </a:r>
            <a:endParaRPr lang="en-CN" dirty="0"/>
          </a:p>
        </p:txBody>
      </p:sp>
      <p:pic>
        <p:nvPicPr>
          <p:cNvPr id="9" name="Content Placeholder 8">
            <a:extLst>
              <a:ext uri="{FF2B5EF4-FFF2-40B4-BE49-F238E27FC236}">
                <a16:creationId xmlns:a16="http://schemas.microsoft.com/office/drawing/2014/main" id="{8E4DBE41-D675-A0A5-273A-D53735317A1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46814" y="1905000"/>
            <a:ext cx="4419600" cy="1740024"/>
          </a:xfrm>
          <a:prstGeom prst="rect">
            <a:avLst/>
          </a:prstGeom>
        </p:spPr>
      </p:pic>
    </p:spTree>
    <p:extLst>
      <p:ext uri="{BB962C8B-B14F-4D97-AF65-F5344CB8AC3E}">
        <p14:creationId xmlns:p14="http://schemas.microsoft.com/office/powerpoint/2010/main" val="198955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69876" y="332656"/>
            <a:ext cx="9143999" cy="1069675"/>
          </a:xfrm>
        </p:spPr>
        <p:txBody>
          <a:bodyPr/>
          <a:lstStyle/>
          <a:p>
            <a:r>
              <a:rPr lang="en-US" altLang="zh-TW" dirty="0"/>
              <a:t>2-4 </a:t>
            </a:r>
            <a:r>
              <a:rPr lang="zh-TW" altLang="en-US" dirty="0"/>
              <a:t>檢測霍夫變換線</a:t>
            </a:r>
          </a:p>
          <a:p>
            <a:endParaRPr lang="en-US" dirty="0"/>
          </a:p>
        </p:txBody>
      </p:sp>
      <p:sp>
        <p:nvSpPr>
          <p:cNvPr id="5" name="TextBox 4">
            <a:extLst>
              <a:ext uri="{FF2B5EF4-FFF2-40B4-BE49-F238E27FC236}">
                <a16:creationId xmlns:a16="http://schemas.microsoft.com/office/drawing/2014/main" id="{E11C94CC-ABC9-C45C-9C1F-341CFC7C733E}"/>
              </a:ext>
            </a:extLst>
          </p:cNvPr>
          <p:cNvSpPr txBox="1"/>
          <p:nvPr/>
        </p:nvSpPr>
        <p:spPr>
          <a:xfrm>
            <a:off x="1751492" y="867493"/>
            <a:ext cx="9743519" cy="923330"/>
          </a:xfrm>
          <a:prstGeom prst="rect">
            <a:avLst/>
          </a:prstGeom>
          <a:noFill/>
        </p:spPr>
        <p:txBody>
          <a:bodyPr wrap="square">
            <a:spAutoFit/>
          </a:bodyPr>
          <a:lstStyle/>
          <a:p>
            <a:pPr indent="304800" algn="just"/>
            <a:r>
              <a:rPr lang="zh-TW" sz="1800" kern="100" dirty="0">
                <a:effectLst/>
                <a:latin typeface="Calibri" panose="020F0502020204030204" pitchFamily="34" charset="0"/>
                <a:ea typeface="BiauKai" panose="02010601000101010101" pitchFamily="2" charset="-120"/>
                <a:cs typeface="Times New Roman" panose="02020603050405020304" pitchFamily="18" charset="0"/>
              </a:rPr>
              <a:t>霍夫變換是一種從圖像中提取直線的方法。 這可以通過將線表示為參數化點並將點表示為線</a:t>
            </a:r>
            <a:r>
              <a:rPr lang="en-US" sz="1800" kern="100" dirty="0">
                <a:effectLst/>
                <a:latin typeface="BiauKai" panose="02010601000101010101" pitchFamily="2" charset="-120"/>
                <a:ea typeface="DengXian" panose="02010600030101010101" pitchFamily="2" charset="-122"/>
                <a:cs typeface="Times New Roman" panose="02020603050405020304" pitchFamily="18" charset="0"/>
              </a:rPr>
              <a:t>/</a:t>
            </a:r>
            <a:r>
              <a:rPr lang="zh-TW" sz="1800" kern="100" dirty="0">
                <a:effectLst/>
                <a:latin typeface="Calibri" panose="020F0502020204030204" pitchFamily="34" charset="0"/>
                <a:ea typeface="BiauKai" panose="02010601000101010101" pitchFamily="2" charset="-120"/>
                <a:cs typeface="Times New Roman" panose="02020603050405020304" pitchFamily="18" charset="0"/>
              </a:rPr>
              <a:t>正弦波（取決於笛卡爾</a:t>
            </a:r>
            <a:r>
              <a:rPr lang="en-US" sz="1800" kern="100" dirty="0">
                <a:effectLst/>
                <a:latin typeface="BiauKai" panose="02010601000101010101" pitchFamily="2" charset="-120"/>
                <a:ea typeface="DengXian" panose="02010600030101010101" pitchFamily="2" charset="-122"/>
                <a:cs typeface="Times New Roman" panose="02020603050405020304" pitchFamily="18" charset="0"/>
              </a:rPr>
              <a:t>/</a:t>
            </a:r>
            <a:r>
              <a:rPr lang="zh-TW" sz="1800" kern="100" dirty="0">
                <a:effectLst/>
                <a:latin typeface="Calibri" panose="020F0502020204030204" pitchFamily="34" charset="0"/>
                <a:ea typeface="BiauKai" panose="02010601000101010101" pitchFamily="2" charset="-120"/>
                <a:cs typeface="Times New Roman" panose="02020603050405020304" pitchFamily="18" charset="0"/>
              </a:rPr>
              <a:t>極坐標系）來完成。 如果幾條線或正弦曲線在同一點相交，我們可以斷定它們屬於圖像中的同一條線。</a:t>
            </a:r>
            <a:endParaRPr lang="en-CN" sz="14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6" name="Rectangle 2">
            <a:extLst>
              <a:ext uri="{FF2B5EF4-FFF2-40B4-BE49-F238E27FC236}">
                <a16:creationId xmlns:a16="http://schemas.microsoft.com/office/drawing/2014/main" id="{BD99794A-0B91-3EFC-B9DE-775577C3B3C8}"/>
              </a:ext>
            </a:extLst>
          </p:cNvPr>
          <p:cNvSpPr>
            <a:spLocks noChangeArrowheads="1"/>
          </p:cNvSpPr>
          <p:nvPr/>
        </p:nvSpPr>
        <p:spPr bwMode="auto">
          <a:xfrm>
            <a:off x="3646140" y="1943589"/>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p:pic>
        <p:nvPicPr>
          <p:cNvPr id="2049" name="Picture 4">
            <a:extLst>
              <a:ext uri="{FF2B5EF4-FFF2-40B4-BE49-F238E27FC236}">
                <a16:creationId xmlns:a16="http://schemas.microsoft.com/office/drawing/2014/main" id="{6141C363-D08E-D2D8-0DC5-380712209DD0}"/>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646140" y="1943589"/>
            <a:ext cx="4711700" cy="1320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C7332FB-435E-AB62-4378-2E2A2DB4BBAC}"/>
              </a:ext>
            </a:extLst>
          </p:cNvPr>
          <p:cNvSpPr txBox="1"/>
          <p:nvPr/>
        </p:nvSpPr>
        <p:spPr>
          <a:xfrm>
            <a:off x="4726260" y="3415812"/>
            <a:ext cx="2422584" cy="307777"/>
          </a:xfrm>
          <a:prstGeom prst="rect">
            <a:avLst/>
          </a:prstGeom>
          <a:noFill/>
        </p:spPr>
        <p:txBody>
          <a:bodyPr wrap="square">
            <a:spAutoFit/>
          </a:bodyPr>
          <a:lstStyle/>
          <a:p>
            <a:pPr algn="ctr"/>
            <a:r>
              <a:rPr lang="zh-TW" sz="1400" dirty="0">
                <a:effectLst/>
                <a:latin typeface="BiauKai" panose="02010601000101010101" pitchFamily="2" charset="-120"/>
                <a:ea typeface="DengXian" panose="02010600030101010101" pitchFamily="2" charset="-122"/>
                <a:cs typeface="Times New Roman" panose="02020603050405020304" pitchFamily="18" charset="0"/>
              </a:rPr>
              <a:t>參數化點和線</a:t>
            </a:r>
            <a:r>
              <a:rPr lang="en-CN" sz="1400" dirty="0">
                <a:effectLst/>
                <a:latin typeface="BiauKai" panose="02010601000101010101" pitchFamily="2" charset="-120"/>
                <a:ea typeface="DengXian" panose="02010600030101010101" pitchFamily="2" charset="-122"/>
                <a:cs typeface="Times New Roman" panose="02020603050405020304" pitchFamily="18" charset="0"/>
              </a:rPr>
              <a:t>/</a:t>
            </a:r>
            <a:r>
              <a:rPr lang="zh-TW" sz="1400" dirty="0">
                <a:effectLst/>
                <a:latin typeface="BiauKai" panose="02010601000101010101" pitchFamily="2" charset="-120"/>
                <a:ea typeface="DengXian" panose="02010600030101010101" pitchFamily="2" charset="-122"/>
                <a:cs typeface="Times New Roman" panose="02020603050405020304" pitchFamily="18" charset="0"/>
              </a:rPr>
              <a:t>正弦波</a:t>
            </a:r>
            <a:r>
              <a:rPr lang="en-CN" sz="1400" dirty="0">
                <a:effectLst/>
              </a:rPr>
              <a:t> </a:t>
            </a:r>
            <a:endParaRPr lang="en-CN" sz="1400" dirty="0"/>
          </a:p>
        </p:txBody>
      </p:sp>
      <p:sp>
        <p:nvSpPr>
          <p:cNvPr id="10" name="TextBox 9">
            <a:extLst>
              <a:ext uri="{FF2B5EF4-FFF2-40B4-BE49-F238E27FC236}">
                <a16:creationId xmlns:a16="http://schemas.microsoft.com/office/drawing/2014/main" id="{5FB5FDCE-D5BC-FB2F-0F31-111618BC0AF7}"/>
              </a:ext>
            </a:extLst>
          </p:cNvPr>
          <p:cNvSpPr txBox="1"/>
          <p:nvPr/>
        </p:nvSpPr>
        <p:spPr>
          <a:xfrm>
            <a:off x="1820832" y="4221088"/>
            <a:ext cx="7919720" cy="369332"/>
          </a:xfrm>
          <a:prstGeom prst="rect">
            <a:avLst/>
          </a:prstGeom>
          <a:noFill/>
        </p:spPr>
        <p:txBody>
          <a:bodyPr wrap="square">
            <a:spAutoFit/>
          </a:bodyPr>
          <a:lstStyle/>
          <a:p>
            <a:r>
              <a:rPr lang="zh-TW" sz="1800" dirty="0">
                <a:effectLst/>
                <a:ea typeface="BiauKai" panose="02010601000101010101" pitchFamily="2" charset="-120"/>
                <a:cs typeface="Times New Roman" panose="02020603050405020304" pitchFamily="18" charset="0"/>
              </a:rPr>
              <a:t>在檢測到感興趣區域的霍夫線後，我們將它們繪製在原始圖像上。</a:t>
            </a:r>
            <a:r>
              <a:rPr lang="en-CN" dirty="0">
                <a:effectLst/>
              </a:rPr>
              <a:t> </a:t>
            </a:r>
            <a:endParaRPr lang="en-CN" dirty="0"/>
          </a:p>
        </p:txBody>
      </p:sp>
      <p:sp>
        <p:nvSpPr>
          <p:cNvPr id="11" name="Rectangle 4">
            <a:extLst>
              <a:ext uri="{FF2B5EF4-FFF2-40B4-BE49-F238E27FC236}">
                <a16:creationId xmlns:a16="http://schemas.microsoft.com/office/drawing/2014/main" id="{018FD098-8BE8-E5D2-1157-37D66EC8898F}"/>
              </a:ext>
            </a:extLst>
          </p:cNvPr>
          <p:cNvSpPr>
            <a:spLocks noChangeArrowheads="1"/>
          </p:cNvSpPr>
          <p:nvPr/>
        </p:nvSpPr>
        <p:spPr bwMode="auto">
          <a:xfrm flipV="1">
            <a:off x="3895052" y="4611058"/>
            <a:ext cx="1085979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N"/>
          </a:p>
        </p:txBody>
      </p:sp>
      <p:pic>
        <p:nvPicPr>
          <p:cNvPr id="2051" name="Picture 5">
            <a:extLst>
              <a:ext uri="{FF2B5EF4-FFF2-40B4-BE49-F238E27FC236}">
                <a16:creationId xmlns:a16="http://schemas.microsoft.com/office/drawing/2014/main" id="{536A3A38-B45D-F912-05C7-12709BD587B5}"/>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3502124" y="4941049"/>
            <a:ext cx="5295528" cy="1690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7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實驗影像 </a:t>
            </a:r>
            <a:endParaRPr lang="en-US" dirty="0"/>
          </a:p>
        </p:txBody>
      </p:sp>
      <p:pic>
        <p:nvPicPr>
          <p:cNvPr id="9" name="Picture 8" descr="Text&#10;&#10;Description automatically generated">
            <a:extLst>
              <a:ext uri="{FF2B5EF4-FFF2-40B4-BE49-F238E27FC236}">
                <a16:creationId xmlns:a16="http://schemas.microsoft.com/office/drawing/2014/main" id="{11AEEA8F-DFD7-FB95-446E-AA4E896A0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4372" y="1628799"/>
            <a:ext cx="5616624" cy="4544647"/>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61408762-B275-7DE5-AF13-B6A9AFCA4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694" y="1603391"/>
            <a:ext cx="4766320" cy="4544647"/>
          </a:xfrm>
          <a:prstGeom prst="rect">
            <a:avLst/>
          </a:prstGeom>
        </p:spPr>
      </p:pic>
    </p:spTree>
    <p:extLst>
      <p:ext uri="{BB962C8B-B14F-4D97-AF65-F5344CB8AC3E}">
        <p14:creationId xmlns:p14="http://schemas.microsoft.com/office/powerpoint/2010/main" val="413515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16x9</Template>
  <TotalTime>3051</TotalTime>
  <Words>954</Words>
  <Application>Microsoft Macintosh PowerPoint</Application>
  <PresentationFormat>Custom</PresentationFormat>
  <Paragraphs>29</Paragraphs>
  <Slides>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BiauKai</vt:lpstr>
      <vt:lpstr>等线</vt:lpstr>
      <vt:lpstr>等线 Light</vt:lpstr>
      <vt:lpstr>宋体</vt:lpstr>
      <vt:lpstr>Apple Color Emoji</vt:lpstr>
      <vt:lpstr>Arial</vt:lpstr>
      <vt:lpstr>Calibri</vt:lpstr>
      <vt:lpstr>Consolas</vt:lpstr>
      <vt:lpstr>Corbel</vt:lpstr>
      <vt:lpstr>Chalkboard 16x9</vt:lpstr>
      <vt:lpstr>圖像處理方法在車道檢測中的使用期末計畫書 The use of Image Processing methods in Lane Detection</vt:lpstr>
      <vt:lpstr>第一節 介紹</vt:lpstr>
      <vt:lpstr>PowerPoint Presentation</vt:lpstr>
      <vt:lpstr>PowerPoint Presentation</vt:lpstr>
      <vt:lpstr> 參考方法</vt:lpstr>
      <vt:lpstr>高斯模糊</vt:lpstr>
      <vt:lpstr>ROI感興趣區域的選取 </vt:lpstr>
      <vt:lpstr>PowerPoint Presentation</vt:lpstr>
      <vt:lpstr>實驗影像 </vt:lpstr>
      <vt:lpstr>PowerPoint Presentation</vt:lpstr>
      <vt:lpstr>PowerPoint Presentation</vt:lpstr>
      <vt:lpstr>結果</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圖像處理方法在車道檢測中的使用期末計畫書 The use of Image Processing methods in Lane Detection</dc:title>
  <dc:creator>Ubugunov Artem</dc:creator>
  <cp:lastModifiedBy>Ubugunov Artem</cp:lastModifiedBy>
  <cp:revision>4</cp:revision>
  <dcterms:created xsi:type="dcterms:W3CDTF">2022-12-16T15:18:18Z</dcterms:created>
  <dcterms:modified xsi:type="dcterms:W3CDTF">2023-01-08T11:36:01Z</dcterms:modified>
</cp:coreProperties>
</file>